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0"/>
  </p:notesMasterIdLst>
  <p:handoutMasterIdLst>
    <p:handoutMasterId r:id="rId111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</p:sldIdLst>
  <p:sldSz cx="12190095" cy="6859270"/>
  <p:notesSz cx="6858000" cy="9144000"/>
  <p:custDataLst>
    <p:tags r:id="rId115"/>
  </p:custDataLst>
  <p:defaultTextStyle>
    <a:defPPr>
      <a:defRPr lang="zh-CN"/>
    </a:defPPr>
    <a:lvl1pPr marL="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9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8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78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097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80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00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D6B3D"/>
    <a:srgbClr val="FC5736"/>
    <a:srgbClr val="B18941"/>
    <a:srgbClr val="FEFAB0"/>
    <a:srgbClr val="FF822D"/>
    <a:srgbClr val="009999"/>
    <a:srgbClr val="00CC99"/>
    <a:srgbClr val="F7F6EF"/>
    <a:srgbClr val="FCFBFA"/>
    <a:srgbClr val="F7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0721" autoAdjust="0"/>
    <p:restoredTop sz="86371" autoAdjust="0"/>
  </p:normalViewPr>
  <p:slideViewPr>
    <p:cSldViewPr showGuides="1">
      <p:cViewPr varScale="1">
        <p:scale>
          <a:sx n="94" d="100"/>
          <a:sy n="94" d="100"/>
        </p:scale>
        <p:origin x="-996" y="-102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108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04"/>
    </p:cViewPr>
  </p:sorterViewPr>
  <p:notesViewPr>
    <p:cSldViewPr>
      <p:cViewPr varScale="1">
        <p:scale>
          <a:sx n="83" d="100"/>
          <a:sy n="83" d="100"/>
        </p:scale>
        <p:origin x="-38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5" Type="http://schemas.openxmlformats.org/officeDocument/2006/relationships/tags" Target="tags/tag1.xml"/><Relationship Id="rId114" Type="http://schemas.openxmlformats.org/officeDocument/2006/relationships/tableStyles" Target="tableStyles.xml"/><Relationship Id="rId113" Type="http://schemas.openxmlformats.org/officeDocument/2006/relationships/viewProps" Target="viewProps.xml"/><Relationship Id="rId112" Type="http://schemas.openxmlformats.org/officeDocument/2006/relationships/presProps" Target="presProps.xml"/><Relationship Id="rId111" Type="http://schemas.openxmlformats.org/officeDocument/2006/relationships/handoutMaster" Target="handoutMasters/handoutMaster1.xml"/><Relationship Id="rId110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9" Type="http://schemas.openxmlformats.org/officeDocument/2006/relationships/slide" Target="slides/slide107.xml"/><Relationship Id="rId108" Type="http://schemas.openxmlformats.org/officeDocument/2006/relationships/slide" Target="slides/slide106.xml"/><Relationship Id="rId107" Type="http://schemas.openxmlformats.org/officeDocument/2006/relationships/slide" Target="slides/slide105.xml"/><Relationship Id="rId106" Type="http://schemas.openxmlformats.org/officeDocument/2006/relationships/slide" Target="slides/slide104.xml"/><Relationship Id="rId105" Type="http://schemas.openxmlformats.org/officeDocument/2006/relationships/slide" Target="slides/slide103.xml"/><Relationship Id="rId104" Type="http://schemas.openxmlformats.org/officeDocument/2006/relationships/slide" Target="slides/slide102.xml"/><Relationship Id="rId103" Type="http://schemas.openxmlformats.org/officeDocument/2006/relationships/slide" Target="slides/slide10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3B0C5-A503-4212-BAD0-13D28678E0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5872D-02E8-4704-AE71-E92145C4B4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A75CF-83CD-4252-9D97-46B0CA0842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A66A0-7571-4249-967E-AAC0299124B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图片素材\a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12" y="0"/>
            <a:ext cx="12186190" cy="6859588"/>
          </a:xfrm>
          <a:prstGeom prst="rect">
            <a:avLst/>
          </a:prstGeom>
          <a:noFill/>
        </p:spPr>
      </p:pic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Public\Pictures\图片素材\Canva - 风平浪静 calm sea.jpg"/>
          <p:cNvPicPr>
            <a:picLocks noChangeAspect="1" noChangeArrowheads="1"/>
          </p:cNvPicPr>
          <p:nvPr userDrawn="1"/>
        </p:nvPicPr>
        <p:blipFill>
          <a:blip r:embed="rId2" cstate="email"/>
          <a:stretch>
            <a:fillRect/>
          </a:stretch>
        </p:blipFill>
        <p:spPr bwMode="auto">
          <a:xfrm>
            <a:off x="-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380166" y="71430"/>
            <a:ext cx="11501518" cy="6288000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30" y="1282340"/>
            <a:ext cx="2340070" cy="42949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82338"/>
            <a:ext cx="2340070" cy="42949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-1"/>
            <a:ext cx="12190413" cy="68595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297" y="5230411"/>
            <a:ext cx="1082118" cy="1629177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380167" y="214340"/>
            <a:ext cx="11572957" cy="5930727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195" indent="0">
              <a:buNone/>
              <a:defRPr sz="3300"/>
            </a:lvl2pPr>
            <a:lvl3pPr marL="1088390" indent="0">
              <a:buNone/>
              <a:defRPr sz="2900"/>
            </a:lvl3pPr>
            <a:lvl4pPr marL="1632585" indent="0">
              <a:buNone/>
              <a:defRPr sz="2400"/>
            </a:lvl4pPr>
            <a:lvl5pPr marL="2176780" indent="0">
              <a:buNone/>
              <a:defRPr sz="2400"/>
            </a:lvl5pPr>
            <a:lvl6pPr marL="2720975" indent="0">
              <a:buNone/>
              <a:defRPr sz="2400"/>
            </a:lvl6pPr>
            <a:lvl7pPr marL="3265805" indent="0">
              <a:buNone/>
              <a:defRPr sz="2400"/>
            </a:lvl7pPr>
            <a:lvl8pPr marL="3810000" indent="0">
              <a:buNone/>
              <a:defRPr sz="2400"/>
            </a:lvl8pPr>
            <a:lvl9pPr marL="4354195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>
    <p:fade/>
  </p:transition>
  <p:txStyles>
    <p:titleStyle>
      <a:lvl1pPr algn="ctr" defTabSz="108839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8390" rtl="0" eaLnBrk="1" latinLnBrk="0" hangingPunct="1">
        <a:spcBef>
          <a:spcPct val="20000"/>
        </a:spcBef>
        <a:buFont typeface="Arial" panose="020B0604020202020204" pitchFamily="34" charset="0"/>
        <a:buNone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884555" indent="-340360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36080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90500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44919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»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99339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58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8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97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9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8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7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80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00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386080" y="796925"/>
            <a:ext cx="11496040" cy="5561965"/>
          </a:xfrm>
        </p:spPr>
        <p:txBody>
          <a:bodyPr/>
          <a:lstStyle/>
          <a:p>
            <a:r>
              <a:rPr lang="zh-CN" altLang="en-US"/>
              <a:t>诸法本空</a:t>
            </a:r>
            <a:br>
              <a:rPr lang="zh-CN" altLang="en-US"/>
            </a:br>
            <a:r>
              <a:rPr lang="zh-CN" altLang="en-US"/>
              <a:t>不必安一个空</a:t>
            </a:r>
            <a:br>
              <a:rPr lang="zh-CN" altLang="en-US"/>
            </a:br>
            <a:r>
              <a:rPr lang="zh-CN" altLang="en-US"/>
              <a:t>所以这个无常</a:t>
            </a:r>
            <a:br>
              <a:rPr lang="zh-CN" altLang="en-US"/>
            </a:br>
            <a:r>
              <a:rPr lang="zh-CN" altLang="en-US"/>
              <a:t>苦空不净</a:t>
            </a:r>
            <a:br>
              <a:rPr lang="zh-CN" altLang="en-US"/>
            </a:br>
            <a:r>
              <a:rPr lang="zh-CN" altLang="en-US"/>
              <a:t>这是为什么呢</a:t>
            </a:r>
            <a:br>
              <a:rPr lang="zh-CN" altLang="en-US"/>
            </a:br>
            <a:r>
              <a:rPr lang="zh-CN" altLang="en-US"/>
              <a:t>因为这是众生看到了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22300" y="610870"/>
            <a:ext cx="10926445" cy="56413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</p:txBody>
      </p:sp>
    </p:spTree>
  </p:cSld>
  <p:clrMapOvr>
    <a:masterClrMapping/>
  </p:clrMapOvr>
  <p:transition spd="med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99110" y="447040"/>
            <a:ext cx="11383010" cy="5911850"/>
          </a:xfrm>
        </p:spPr>
        <p:txBody>
          <a:bodyPr/>
          <a:p>
            <a:pPr lvl="0"/>
            <a:r>
              <a:rPr lang="zh-CN" altLang="en-US"/>
              <a:t>这阿罗汉看到了</a:t>
            </a:r>
            <a:br>
              <a:rPr lang="zh-CN" altLang="en-US"/>
            </a:br>
            <a:r>
              <a:rPr lang="zh-CN" altLang="en-US"/>
              <a:t>世间的相是这样子</a:t>
            </a:r>
            <a:br>
              <a:rPr lang="zh-CN" altLang="en-US"/>
            </a:br>
            <a:r>
              <a:rPr lang="zh-CN" altLang="en-US"/>
              <a:t>但其实其性</a:t>
            </a:r>
            <a:br>
              <a:rPr lang="zh-CN" altLang="en-US"/>
            </a:br>
            <a:r>
              <a:rPr lang="zh-CN" altLang="en-US"/>
              <a:t>空无自性</a:t>
            </a:r>
            <a:br>
              <a:rPr lang="zh-CN" altLang="en-US"/>
            </a:br>
            <a:r>
              <a:rPr lang="zh-CN" altLang="en-US"/>
              <a:t>无常空无自性</a:t>
            </a:r>
            <a:br>
              <a:rPr lang="zh-CN" altLang="en-US"/>
            </a:br>
            <a:r>
              <a:rPr lang="zh-CN" altLang="en-US"/>
              <a:t>苦空无自性</a:t>
            </a:r>
            <a:br>
              <a:rPr lang="zh-CN" altLang="en-US"/>
            </a:br>
            <a:r>
              <a:rPr lang="zh-CN" altLang="en-US"/>
              <a:t>空空无自性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4485" y="743585"/>
            <a:ext cx="11557635" cy="5615305"/>
          </a:xfrm>
        </p:spPr>
        <p:txBody>
          <a:bodyPr/>
          <a:p>
            <a:pPr lvl="0"/>
            <a:r>
              <a:rPr lang="zh-CN" altLang="en-US"/>
              <a:t>不净空无自性</a:t>
            </a:r>
            <a:br>
              <a:rPr lang="zh-CN" altLang="en-US"/>
            </a:br>
            <a:r>
              <a:rPr lang="zh-CN" altLang="en-US"/>
              <a:t>本空的东西</a:t>
            </a:r>
            <a:br>
              <a:rPr lang="zh-CN" altLang="en-US"/>
            </a:br>
            <a:r>
              <a:rPr lang="zh-CN" altLang="en-US"/>
              <a:t>硬要一个观无常 </a:t>
            </a:r>
            <a:br>
              <a:rPr lang="zh-CN" altLang="en-US"/>
            </a:br>
            <a:r>
              <a:rPr lang="zh-CN" altLang="en-US"/>
              <a:t>观空 观苦 观不净</a:t>
            </a:r>
            <a:br>
              <a:rPr lang="zh-CN" altLang="en-US"/>
            </a:br>
            <a:r>
              <a:rPr lang="zh-CN" altLang="en-US"/>
              <a:t>这个仍然是颠倒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47040" y="661670"/>
            <a:ext cx="11435080" cy="5697220"/>
          </a:xfrm>
        </p:spPr>
        <p:txBody>
          <a:bodyPr/>
          <a:p>
            <a:pPr lvl="0"/>
            <a:r>
              <a:rPr lang="zh-CN" altLang="en-US"/>
              <a:t>你本无常</a:t>
            </a:r>
            <a:r>
              <a:rPr lang="en-US" altLang="zh-CN"/>
              <a:t> </a:t>
            </a:r>
            <a:r>
              <a:rPr lang="zh-CN" altLang="en-US"/>
              <a:t>本空</a:t>
            </a:r>
            <a:br>
              <a:rPr lang="zh-CN" altLang="en-US"/>
            </a:br>
            <a:r>
              <a:rPr lang="zh-CN" altLang="en-US"/>
              <a:t>本苦</a:t>
            </a:r>
            <a:r>
              <a:rPr lang="en-US" altLang="zh-CN"/>
              <a:t> </a:t>
            </a:r>
            <a:r>
              <a:rPr lang="zh-CN" altLang="en-US"/>
              <a:t>本不净</a:t>
            </a:r>
            <a:br>
              <a:rPr lang="zh-CN" altLang="en-US"/>
            </a:br>
            <a:r>
              <a:rPr lang="zh-CN" altLang="en-US"/>
              <a:t>本无净和不净</a:t>
            </a:r>
            <a:br>
              <a:rPr lang="zh-CN" altLang="en-US"/>
            </a:br>
            <a:r>
              <a:rPr lang="zh-CN" altLang="en-US"/>
              <a:t>那么不安立</a:t>
            </a:r>
            <a:br>
              <a:rPr lang="zh-CN" altLang="en-US"/>
            </a:br>
            <a:r>
              <a:rPr lang="zh-CN" altLang="en-US"/>
              <a:t>任何的名相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7195" y="701675"/>
            <a:ext cx="11464925" cy="5657215"/>
          </a:xfrm>
        </p:spPr>
        <p:txBody>
          <a:bodyPr/>
          <a:p>
            <a:pPr lvl="0"/>
            <a:r>
              <a:rPr lang="zh-CN" altLang="en-US"/>
              <a:t>总之以上</a:t>
            </a:r>
            <a:br>
              <a:rPr lang="zh-CN" altLang="en-US"/>
            </a:br>
            <a:r>
              <a:rPr lang="zh-CN" altLang="en-US"/>
              <a:t>凡夫执著外境</a:t>
            </a:r>
            <a:br>
              <a:rPr lang="zh-CN" altLang="en-US"/>
            </a:br>
            <a:r>
              <a:rPr lang="zh-CN" altLang="en-US"/>
              <a:t>二乘人了悟有</a:t>
            </a:r>
            <a:br>
              <a:rPr lang="zh-CN" altLang="en-US"/>
            </a:br>
            <a:r>
              <a:rPr lang="zh-CN" altLang="en-US"/>
              <a:t>不净苦空</a:t>
            </a:r>
            <a:br>
              <a:rPr lang="zh-CN" altLang="en-US"/>
            </a:br>
            <a:r>
              <a:rPr lang="zh-CN" altLang="en-US"/>
              <a:t>无常无我</a:t>
            </a:r>
            <a:br>
              <a:rPr lang="zh-CN" altLang="en-US"/>
            </a:br>
            <a:r>
              <a:rPr lang="zh-CN" altLang="en-US"/>
              <a:t>可以修行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47040" y="487680"/>
            <a:ext cx="11435080" cy="5871210"/>
          </a:xfrm>
        </p:spPr>
        <p:txBody>
          <a:bodyPr/>
          <a:p>
            <a:pPr lvl="0"/>
            <a:r>
              <a:rPr lang="zh-CN" altLang="en-US"/>
              <a:t>可是在究竟之处</a:t>
            </a:r>
            <a:br>
              <a:rPr lang="zh-CN" altLang="en-US"/>
            </a:br>
            <a:r>
              <a:rPr lang="zh-CN" altLang="en-US"/>
              <a:t>这个仍然是颠倒</a:t>
            </a:r>
            <a:br>
              <a:rPr lang="zh-CN" altLang="en-US"/>
            </a:br>
            <a:r>
              <a:rPr lang="zh-CN" altLang="en-US"/>
              <a:t>称为声闻四倒</a:t>
            </a:r>
            <a:br>
              <a:rPr lang="zh-CN" altLang="en-US"/>
            </a:br>
            <a:r>
              <a:rPr lang="zh-CN" altLang="en-US"/>
              <a:t>总之</a:t>
            </a:r>
            <a:br>
              <a:rPr lang="zh-CN" altLang="en-US"/>
            </a:br>
            <a:r>
              <a:rPr lang="zh-CN" altLang="en-US"/>
              <a:t>以上凡外邪小</a:t>
            </a:r>
            <a:br>
              <a:rPr lang="zh-CN" altLang="en-US"/>
            </a:br>
            <a:r>
              <a:rPr lang="zh-CN" altLang="en-US"/>
              <a:t>总名为邪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48310" y="466725"/>
            <a:ext cx="11433810" cy="5892165"/>
          </a:xfrm>
        </p:spPr>
        <p:txBody>
          <a:bodyPr/>
          <a:p>
            <a:pPr lvl="0"/>
            <a:r>
              <a:rPr lang="zh-CN" altLang="en-US"/>
              <a:t>以不应正理故</a:t>
            </a:r>
            <a:br>
              <a:rPr lang="zh-CN" altLang="en-US"/>
            </a:br>
            <a:r>
              <a:rPr lang="zh-CN" altLang="en-US"/>
              <a:t>意思就是</a:t>
            </a:r>
            <a:br>
              <a:rPr lang="zh-CN" altLang="en-US"/>
            </a:br>
            <a:r>
              <a:rPr lang="zh-CN" altLang="en-US"/>
              <a:t>以不相应佛</a:t>
            </a:r>
            <a:br>
              <a:rPr lang="zh-CN" altLang="en-US"/>
            </a:br>
            <a:r>
              <a:rPr lang="zh-CN" altLang="en-US"/>
              <a:t>究竟真如之正理</a:t>
            </a:r>
            <a:br>
              <a:rPr lang="zh-CN" altLang="en-US"/>
            </a:br>
            <a:r>
              <a:rPr lang="zh-CN" altLang="en-US"/>
              <a:t>大乘不但是佛说</a:t>
            </a:r>
            <a:br>
              <a:rPr lang="zh-CN" altLang="en-US"/>
            </a:br>
            <a:r>
              <a:rPr lang="zh-CN" altLang="en-US"/>
              <a:t>而且是究竟说</a:t>
            </a:r>
            <a:br>
              <a:rPr lang="zh-CN" altLang="en-US"/>
            </a:b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68630" y="518795"/>
            <a:ext cx="11413490" cy="5840095"/>
          </a:xfrm>
        </p:spPr>
        <p:txBody>
          <a:bodyPr/>
          <a:p>
            <a:pPr lvl="0"/>
            <a:r>
              <a:rPr lang="zh-CN" altLang="en-US"/>
              <a:t>所以我们也不必去在意</a:t>
            </a:r>
            <a:br>
              <a:rPr lang="zh-CN" altLang="en-US"/>
            </a:br>
            <a:r>
              <a:rPr lang="zh-CN" altLang="en-US"/>
              <a:t>别人说大乘非佛说</a:t>
            </a:r>
            <a:br>
              <a:rPr lang="zh-CN" altLang="en-US"/>
            </a:br>
            <a:r>
              <a:rPr lang="zh-CN" altLang="en-US"/>
              <a:t>在这里争的</a:t>
            </a:r>
            <a:br>
              <a:rPr lang="zh-CN" altLang="en-US"/>
            </a:br>
            <a:r>
              <a:rPr lang="zh-CN" altLang="en-US"/>
              <a:t>大家面红耳赤</a:t>
            </a:r>
            <a:br>
              <a:rPr lang="zh-CN" altLang="en-US"/>
            </a:br>
            <a:r>
              <a:rPr lang="zh-CN" altLang="en-US"/>
              <a:t>其实不重要</a:t>
            </a:r>
            <a:br>
              <a:rPr lang="zh-CN" altLang="en-US"/>
            </a:br>
            <a:r>
              <a:rPr lang="zh-CN" altLang="en-US"/>
              <a:t>真正的体悟到</a:t>
            </a:r>
            <a:br>
              <a:rPr lang="zh-CN" altLang="en-US"/>
            </a:br>
            <a:r>
              <a:rPr lang="zh-CN" altLang="en-US"/>
              <a:t>究竟的见性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5600" y="580390"/>
            <a:ext cx="11526520" cy="5778500"/>
          </a:xfrm>
        </p:spPr>
        <p:txBody>
          <a:bodyPr/>
          <a:p>
            <a:pPr lvl="0"/>
            <a:r>
              <a:rPr lang="zh-CN" altLang="en-US"/>
              <a:t>达到佛的究竟义</a:t>
            </a:r>
            <a:br>
              <a:rPr lang="zh-CN" altLang="en-US"/>
            </a:br>
            <a:r>
              <a:rPr lang="zh-CN" altLang="en-US"/>
              <a:t>真心本性</a:t>
            </a:r>
            <a:br>
              <a:rPr lang="zh-CN" altLang="en-US"/>
            </a:br>
            <a:r>
              <a:rPr lang="zh-CN" altLang="en-US"/>
              <a:t>体用不二的时候</a:t>
            </a:r>
            <a:br>
              <a:rPr lang="zh-CN" altLang="en-US"/>
            </a:br>
            <a:r>
              <a:rPr lang="zh-CN" altLang="en-US"/>
              <a:t>你就会发现</a:t>
            </a:r>
            <a:br>
              <a:rPr lang="zh-CN" altLang="en-US"/>
            </a:br>
            <a:r>
              <a:rPr lang="zh-CN" altLang="en-US"/>
              <a:t>这个是真的究竟说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5125" y="332105"/>
            <a:ext cx="11516995" cy="6026785"/>
          </a:xfrm>
        </p:spPr>
        <p:txBody>
          <a:bodyPr/>
          <a:p>
            <a:pPr lvl="0"/>
            <a:r>
              <a:rPr lang="zh-CN" altLang="en-US"/>
              <a:t>修学正理者</a:t>
            </a:r>
            <a:br>
              <a:rPr lang="zh-CN" altLang="en-US"/>
            </a:br>
            <a:r>
              <a:rPr lang="zh-CN" altLang="en-US"/>
              <a:t>应当远离凡外</a:t>
            </a:r>
            <a:br>
              <a:rPr lang="zh-CN" altLang="en-US"/>
            </a:br>
            <a:r>
              <a:rPr lang="zh-CN" altLang="en-US"/>
              <a:t>凡夫外道</a:t>
            </a:r>
            <a:br>
              <a:rPr lang="zh-CN" altLang="en-US"/>
            </a:br>
            <a:r>
              <a:rPr lang="zh-CN" altLang="en-US"/>
              <a:t>二乘人的邪见</a:t>
            </a:r>
            <a:r>
              <a:rPr lang="en-US" altLang="zh-CN"/>
              <a:t> </a:t>
            </a:r>
            <a:br>
              <a:rPr lang="en-US" altLang="zh-CN"/>
            </a:br>
            <a:r>
              <a:rPr lang="en-US" altLang="zh-CN"/>
              <a:t>大慧</a:t>
            </a:r>
            <a:br>
              <a:rPr lang="en-US" altLang="zh-CN"/>
            </a:br>
            <a:r>
              <a:rPr lang="en-US" altLang="zh-CN"/>
              <a:t>彼外道智慧不够</a:t>
            </a:r>
            <a:br>
              <a:rPr lang="en-US" altLang="zh-CN"/>
            </a:br>
            <a:r>
              <a:rPr lang="en-US" altLang="zh-CN"/>
              <a:t>不如佛的智慧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70865" y="497840"/>
            <a:ext cx="11311255" cy="5861050"/>
          </a:xfrm>
        </p:spPr>
        <p:txBody>
          <a:bodyPr/>
          <a:p>
            <a:pPr lvl="0"/>
            <a:r>
              <a:rPr lang="en-US" altLang="zh-CN"/>
              <a:t>因此 外道 </a:t>
            </a:r>
            <a:br>
              <a:rPr lang="en-US" altLang="zh-CN"/>
            </a:br>
            <a:r>
              <a:rPr lang="en-US" altLang="zh-CN"/>
              <a:t>他作如是说</a:t>
            </a:r>
            <a:br>
              <a:rPr lang="en-US" altLang="zh-CN"/>
            </a:br>
            <a:r>
              <a:rPr lang="en-US" altLang="zh-CN"/>
              <a:t>谓粗糙的能摄的心</a:t>
            </a:r>
            <a:br>
              <a:rPr lang="en-US" altLang="zh-CN"/>
            </a:br>
            <a:r>
              <a:rPr lang="en-US" altLang="zh-CN"/>
              <a:t>还有所摄之境</a:t>
            </a:r>
            <a:br>
              <a:rPr lang="en-US" altLang="zh-CN"/>
            </a:br>
            <a:r>
              <a:rPr lang="en-US" altLang="zh-CN"/>
              <a:t>能摄之识</a:t>
            </a:r>
            <a:br>
              <a:rPr lang="en-US" altLang="zh-CN"/>
            </a:br>
            <a:r>
              <a:rPr lang="en-US" altLang="zh-CN"/>
              <a:t>所摄之境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68630" y="600075"/>
            <a:ext cx="11413490" cy="5758815"/>
          </a:xfrm>
        </p:spPr>
        <p:txBody>
          <a:bodyPr/>
          <a:p>
            <a:pPr lvl="0"/>
            <a:r>
              <a:rPr lang="en-US" altLang="zh-CN"/>
              <a:t>这个粗糙的生灭</a:t>
            </a:r>
            <a:br>
              <a:rPr lang="en-US" altLang="zh-CN"/>
            </a:br>
            <a:r>
              <a:rPr lang="en-US" altLang="zh-CN"/>
              <a:t>如果灭的话</a:t>
            </a:r>
            <a:br>
              <a:rPr lang="en-US" altLang="zh-CN"/>
            </a:br>
            <a:r>
              <a:rPr lang="en-US" altLang="zh-CN"/>
              <a:t>这个识的识心的</a:t>
            </a:r>
            <a:br>
              <a:rPr lang="en-US" altLang="zh-CN"/>
            </a:br>
            <a:r>
              <a:rPr lang="en-US" altLang="zh-CN"/>
              <a:t>微细流注也灭</a:t>
            </a:r>
            <a:br>
              <a:rPr lang="en-US" altLang="zh-CN"/>
            </a:br>
            <a:r>
              <a:rPr lang="en-US" altLang="zh-CN"/>
              <a:t>就是只灭了粗糙的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67995" y="497840"/>
            <a:ext cx="11414125" cy="5861050"/>
          </a:xfrm>
        </p:spPr>
        <p:txBody>
          <a:bodyPr/>
          <a:p>
            <a:pPr lvl="0"/>
            <a:r>
              <a:rPr lang="en-US" altLang="zh-CN"/>
              <a:t>他能所不断的</a:t>
            </a:r>
            <a:br>
              <a:rPr lang="en-US" altLang="zh-CN"/>
            </a:br>
            <a:r>
              <a:rPr lang="en-US" altLang="zh-CN"/>
              <a:t>境界灭了</a:t>
            </a:r>
            <a:br>
              <a:rPr lang="en-US" altLang="zh-CN"/>
            </a:br>
            <a:r>
              <a:rPr lang="en-US" altLang="zh-CN"/>
              <a:t>他就认为</a:t>
            </a:r>
            <a:br>
              <a:rPr lang="en-US" altLang="zh-CN"/>
            </a:br>
            <a:r>
              <a:rPr lang="en-US" altLang="zh-CN"/>
              <a:t>识的微细流注</a:t>
            </a:r>
            <a:br>
              <a:rPr lang="en-US" altLang="zh-CN"/>
            </a:br>
            <a:r>
              <a:rPr lang="en-US" altLang="zh-CN"/>
              <a:t>生灭亦灭</a:t>
            </a:r>
            <a:br>
              <a:rPr lang="en-US" altLang="zh-CN"/>
            </a:br>
            <a:r>
              <a:rPr lang="en-US" altLang="zh-CN"/>
              <a:t>这个就是没有</a:t>
            </a:r>
            <a:br>
              <a:rPr lang="en-US" altLang="zh-CN"/>
            </a:br>
            <a:r>
              <a:rPr lang="en-US" altLang="zh-CN"/>
              <a:t>佛的究竟智慧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88315" y="394335"/>
            <a:ext cx="11393805" cy="5964555"/>
          </a:xfrm>
        </p:spPr>
        <p:txBody>
          <a:bodyPr/>
          <a:p>
            <a:pPr lvl="0"/>
            <a:r>
              <a:rPr lang="en-US" altLang="zh-CN"/>
              <a:t>外道作如是说</a:t>
            </a:r>
            <a:br>
              <a:rPr lang="en-US" altLang="zh-CN"/>
            </a:br>
            <a:r>
              <a:rPr lang="en-US" altLang="zh-CN"/>
              <a:t>所以 若</a:t>
            </a:r>
            <a:br>
              <a:rPr lang="en-US" altLang="zh-CN"/>
            </a:br>
            <a:r>
              <a:rPr lang="en-US" altLang="zh-CN"/>
              <a:t>底下就是</a:t>
            </a:r>
            <a:br>
              <a:rPr lang="en-US" altLang="zh-CN"/>
            </a:br>
            <a:r>
              <a:rPr lang="en-US" altLang="zh-CN"/>
              <a:t>佛所讲的啦</a:t>
            </a:r>
            <a:br>
              <a:rPr lang="en-US" altLang="zh-CN"/>
            </a:br>
            <a:r>
              <a:rPr lang="en-US" altLang="zh-CN"/>
              <a:t>如果</a:t>
            </a:r>
            <a:br>
              <a:rPr lang="en-US" altLang="zh-CN"/>
            </a:br>
            <a:r>
              <a:rPr lang="en-US" altLang="zh-CN"/>
              <a:t>如外道所讲的</a:t>
            </a:r>
            <a:br>
              <a:rPr lang="en-US" altLang="zh-CN"/>
            </a:br>
            <a:r>
              <a:rPr lang="en-US" altLang="zh-CN"/>
              <a:t>摄受境界灭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7195" y="570230"/>
            <a:ext cx="11464925" cy="5788660"/>
          </a:xfrm>
        </p:spPr>
        <p:txBody>
          <a:bodyPr/>
          <a:p>
            <a:pPr lvl="0"/>
            <a:r>
              <a:rPr lang="en-US" altLang="zh-CN"/>
              <a:t>就是微细的</a:t>
            </a:r>
            <a:br>
              <a:rPr lang="en-US" altLang="zh-CN"/>
            </a:br>
            <a:r>
              <a:rPr lang="en-US" altLang="zh-CN"/>
              <a:t>识流注灭的话</a:t>
            </a:r>
            <a:br>
              <a:rPr lang="en-US" altLang="zh-CN"/>
            </a:br>
            <a:r>
              <a:rPr lang="en-US" altLang="zh-CN"/>
              <a:t>不知道只灭粗的</a:t>
            </a:r>
            <a:br>
              <a:rPr lang="en-US" altLang="zh-CN"/>
            </a:br>
            <a:r>
              <a:rPr lang="en-US" altLang="zh-CN"/>
              <a:t>微细的并没有灭</a:t>
            </a:r>
            <a:br>
              <a:rPr lang="en-US" altLang="zh-CN"/>
            </a:br>
            <a:r>
              <a:rPr lang="en-US" altLang="zh-CN"/>
              <a:t>不知道这样子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7195" y="447040"/>
            <a:ext cx="11464925" cy="5911850"/>
          </a:xfrm>
        </p:spPr>
        <p:txBody>
          <a:bodyPr/>
          <a:p>
            <a:pPr lvl="0"/>
            <a:r>
              <a:rPr lang="en-US" altLang="zh-CN"/>
              <a:t>如果这个微细的</a:t>
            </a:r>
            <a:br>
              <a:rPr lang="en-US" altLang="zh-CN"/>
            </a:br>
            <a:r>
              <a:rPr lang="en-US" altLang="zh-CN"/>
              <a:t>识流注真的灭的话</a:t>
            </a:r>
            <a:br>
              <a:rPr lang="en-US" altLang="zh-CN"/>
            </a:br>
            <a:r>
              <a:rPr lang="en-US" altLang="zh-CN"/>
              <a:t>那么无始劫来</a:t>
            </a:r>
            <a:br>
              <a:rPr lang="en-US" altLang="zh-CN"/>
            </a:br>
            <a:r>
              <a:rPr lang="en-US" altLang="zh-CN"/>
              <a:t>无始无明</a:t>
            </a:r>
            <a:br>
              <a:rPr lang="en-US" altLang="zh-CN"/>
            </a:br>
            <a:r>
              <a:rPr lang="en-US" altLang="zh-CN"/>
              <a:t>这个微细的</a:t>
            </a:r>
            <a:br>
              <a:rPr lang="en-US" altLang="zh-CN"/>
            </a:br>
            <a:r>
              <a:rPr lang="en-US" altLang="zh-CN"/>
              <a:t>流注生灭就应当断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7035" y="600075"/>
            <a:ext cx="11475085" cy="5758815"/>
          </a:xfrm>
        </p:spPr>
        <p:txBody>
          <a:bodyPr/>
          <a:p>
            <a:pPr lvl="0"/>
            <a:r>
              <a:rPr lang="en-US" altLang="zh-CN"/>
              <a:t>事实没有断</a:t>
            </a:r>
            <a:br>
              <a:rPr lang="en-US" altLang="zh-CN"/>
            </a:br>
            <a:r>
              <a:rPr lang="en-US" altLang="zh-CN"/>
              <a:t>外道没有办法</a:t>
            </a:r>
            <a:br>
              <a:rPr lang="en-US" altLang="zh-CN"/>
            </a:br>
            <a:r>
              <a:rPr lang="en-US" altLang="zh-CN"/>
              <a:t>断微细的流注生灭 </a:t>
            </a:r>
            <a:br>
              <a:rPr lang="en-US" altLang="zh-CN"/>
            </a:br>
            <a:r>
              <a:rPr lang="en-US" altLang="zh-CN"/>
              <a:t> “摄受境界灭”</a:t>
            </a:r>
            <a:br>
              <a:rPr lang="en-US" altLang="zh-CN"/>
            </a:br>
            <a:r>
              <a:rPr lang="en-US" altLang="zh-CN"/>
              <a:t>“摄受” 就是摄取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2910" y="686435"/>
            <a:ext cx="11459210" cy="5672455"/>
          </a:xfrm>
        </p:spPr>
        <p:txBody>
          <a:bodyPr/>
          <a:p>
            <a:pPr lvl="0"/>
            <a:r>
              <a:rPr lang="en-US" altLang="zh-CN"/>
              <a:t>“摄受境界”是指</a:t>
            </a:r>
            <a:br>
              <a:rPr lang="en-US" altLang="zh-CN"/>
            </a:br>
            <a:r>
              <a:rPr lang="en-US" altLang="zh-CN"/>
              <a:t>摄取外种种</a:t>
            </a:r>
            <a:br>
              <a:rPr lang="en-US" altLang="zh-CN"/>
            </a:br>
            <a:r>
              <a:rPr lang="en-US" altLang="zh-CN"/>
              <a:t>境界相的识</a:t>
            </a:r>
            <a:br>
              <a:rPr lang="en-US" altLang="zh-CN"/>
            </a:br>
            <a:r>
              <a:rPr lang="en-US" altLang="zh-CN"/>
              <a:t>识有能摄</a:t>
            </a:r>
            <a:br>
              <a:rPr lang="en-US" altLang="zh-CN"/>
            </a:br>
            <a:r>
              <a:rPr lang="en-US" altLang="zh-CN"/>
              <a:t>境是所摄</a:t>
            </a:r>
            <a:br>
              <a:rPr lang="en-US" altLang="zh-CN"/>
            </a:br>
            <a:r>
              <a:rPr lang="en-US" altLang="zh-CN"/>
              <a:t>识为能摄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45440" y="394335"/>
            <a:ext cx="11536680" cy="5964555"/>
          </a:xfrm>
        </p:spPr>
        <p:txBody>
          <a:bodyPr/>
          <a:p>
            <a:pPr lvl="0"/>
            <a:r>
              <a:rPr lang="en-US" altLang="zh-CN"/>
              <a:t>因为它能缘</a:t>
            </a:r>
            <a:br>
              <a:rPr lang="en-US" altLang="zh-CN"/>
            </a:br>
            <a:r>
              <a:rPr lang="en-US" altLang="zh-CN"/>
              <a:t>然后境为所摄</a:t>
            </a:r>
            <a:br>
              <a:rPr lang="en-US" altLang="zh-CN"/>
            </a:br>
            <a:r>
              <a:rPr lang="en-US" altLang="zh-CN"/>
              <a:t>外道以为</a:t>
            </a:r>
            <a:br>
              <a:rPr lang="en-US" altLang="zh-CN"/>
            </a:br>
            <a:r>
              <a:rPr lang="en-US" altLang="zh-CN"/>
              <a:t>若此识一灭</a:t>
            </a:r>
            <a:br>
              <a:rPr lang="en-US" altLang="zh-CN"/>
            </a:br>
            <a:r>
              <a:rPr lang="en-US" altLang="zh-CN"/>
              <a:t>就是能所</a:t>
            </a:r>
            <a:br>
              <a:rPr lang="en-US" altLang="zh-CN"/>
            </a:br>
            <a:r>
              <a:rPr lang="en-US" altLang="zh-CN"/>
              <a:t>能缘境的识一灭</a:t>
            </a:r>
            <a:br>
              <a:rPr lang="en-US" altLang="zh-CN"/>
            </a:br>
            <a:r>
              <a:rPr lang="en-US" altLang="zh-CN"/>
              <a:t>粗糙的而已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5130" y="394335"/>
            <a:ext cx="11476990" cy="5964555"/>
          </a:xfrm>
        </p:spPr>
        <p:txBody>
          <a:bodyPr/>
          <a:p>
            <a:pPr lvl="0"/>
            <a:r>
              <a:rPr lang="en-US" altLang="zh-CN"/>
              <a:t>则连那个微细的识的</a:t>
            </a:r>
            <a:br>
              <a:rPr lang="en-US" altLang="zh-CN"/>
            </a:br>
            <a:r>
              <a:rPr lang="en-US" altLang="zh-CN"/>
              <a:t>流注生灭也就跟着断</a:t>
            </a:r>
            <a:br>
              <a:rPr lang="en-US" altLang="zh-CN"/>
            </a:br>
            <a:r>
              <a:rPr lang="en-US" altLang="zh-CN"/>
              <a:t>则诸识的</a:t>
            </a:r>
            <a:br>
              <a:rPr lang="en-US" altLang="zh-CN"/>
            </a:br>
            <a:r>
              <a:rPr lang="en-US" altLang="zh-CN"/>
              <a:t>流注生灭</a:t>
            </a:r>
            <a:br>
              <a:rPr lang="en-US" altLang="zh-CN"/>
            </a:br>
            <a:r>
              <a:rPr lang="en-US" altLang="zh-CN"/>
              <a:t>也跟着断</a:t>
            </a:r>
            <a:br>
              <a:rPr lang="en-US" altLang="zh-CN"/>
            </a:br>
            <a:r>
              <a:rPr lang="en-US" altLang="zh-CN"/>
              <a:t>不知他们所灭的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4810" y="394335"/>
            <a:ext cx="11497310" cy="5964555"/>
          </a:xfrm>
        </p:spPr>
        <p:txBody>
          <a:bodyPr/>
          <a:p>
            <a:pPr lvl="0"/>
            <a:r>
              <a:rPr lang="en-US" altLang="zh-CN"/>
              <a:t>只是粗的相</a:t>
            </a:r>
            <a:br>
              <a:rPr lang="en-US" altLang="zh-CN"/>
            </a:br>
            <a:r>
              <a:rPr lang="en-US" altLang="zh-CN"/>
              <a:t>生灭而已</a:t>
            </a:r>
            <a:br>
              <a:rPr lang="en-US" altLang="zh-CN"/>
            </a:br>
            <a:r>
              <a:rPr lang="en-US" altLang="zh-CN"/>
              <a:t>真正的微细流注生灭</a:t>
            </a:r>
            <a:br>
              <a:rPr lang="en-US" altLang="zh-CN"/>
            </a:br>
            <a:r>
              <a:rPr lang="en-US" altLang="zh-CN"/>
              <a:t>还拿它没办法</a:t>
            </a:r>
            <a:br>
              <a:rPr lang="en-US" altLang="zh-CN"/>
            </a:br>
            <a:r>
              <a:rPr lang="en-US" altLang="zh-CN"/>
              <a:t>也就是《起信论》</a:t>
            </a:r>
            <a:br>
              <a:rPr lang="en-US" altLang="zh-CN"/>
            </a:br>
            <a:r>
              <a:rPr lang="en-US" altLang="zh-CN"/>
              <a:t>所说的“相应心”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6080" y="353060"/>
            <a:ext cx="11496040" cy="6005830"/>
          </a:xfrm>
        </p:spPr>
        <p:txBody>
          <a:bodyPr/>
          <a:p>
            <a:pPr lvl="0"/>
            <a:r>
              <a:rPr lang="en-US" altLang="zh-CN"/>
              <a:t>凡夫还有</a:t>
            </a:r>
            <a:br>
              <a:rPr lang="en-US" altLang="zh-CN"/>
            </a:br>
            <a:r>
              <a:rPr lang="en-US" altLang="zh-CN"/>
              <a:t>这个二乘人</a:t>
            </a:r>
            <a:br>
              <a:rPr lang="en-US" altLang="zh-CN"/>
            </a:br>
            <a:r>
              <a:rPr lang="en-US" altLang="zh-CN"/>
              <a:t>还有这个外道</a:t>
            </a:r>
            <a:br>
              <a:rPr lang="en-US" altLang="zh-CN"/>
            </a:br>
            <a:r>
              <a:rPr lang="en-US" altLang="zh-CN"/>
              <a:t>都是相应心灭</a:t>
            </a:r>
            <a:br>
              <a:rPr lang="en-US" altLang="zh-CN"/>
            </a:br>
            <a:r>
              <a:rPr lang="en-US" altLang="zh-CN"/>
              <a:t>简单讲</a:t>
            </a:r>
            <a:br>
              <a:rPr lang="en-US" altLang="zh-CN"/>
            </a:br>
            <a:r>
              <a:rPr lang="en-US" altLang="zh-CN"/>
              <a:t>就是粗的相</a:t>
            </a:r>
            <a:br>
              <a:rPr lang="en-US" altLang="zh-CN"/>
            </a:br>
            <a:r>
              <a:rPr lang="en-US" altLang="zh-CN"/>
              <a:t>生灭而已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7035" y="261620"/>
            <a:ext cx="11475085" cy="6097270"/>
          </a:xfrm>
        </p:spPr>
        <p:txBody>
          <a:bodyPr/>
          <a:p>
            <a:pPr lvl="0"/>
            <a:r>
              <a:rPr lang="en-US" altLang="zh-CN"/>
              <a:t>至于微细</a:t>
            </a:r>
            <a:br>
              <a:rPr lang="en-US" altLang="zh-CN"/>
            </a:br>
            <a:r>
              <a:rPr lang="en-US" altLang="zh-CN"/>
              <a:t>内心深处</a:t>
            </a:r>
            <a:br>
              <a:rPr lang="en-US" altLang="zh-CN"/>
            </a:br>
            <a:r>
              <a:rPr lang="en-US" altLang="zh-CN"/>
              <a:t>无量劫来</a:t>
            </a:r>
            <a:br>
              <a:rPr lang="en-US" altLang="zh-CN"/>
            </a:br>
            <a:r>
              <a:rPr lang="en-US" altLang="zh-CN"/>
              <a:t>无始无明</a:t>
            </a:r>
            <a:br>
              <a:rPr lang="en-US" altLang="zh-CN"/>
            </a:br>
            <a:r>
              <a:rPr lang="en-US" altLang="zh-CN"/>
              <a:t>一念妄动</a:t>
            </a:r>
            <a:br>
              <a:rPr lang="en-US" altLang="zh-CN"/>
            </a:br>
            <a:r>
              <a:rPr lang="en-US" altLang="zh-CN"/>
              <a:t>这种微细的的</a:t>
            </a:r>
            <a:br>
              <a:rPr lang="en-US" altLang="zh-CN"/>
            </a:br>
            <a:r>
              <a:rPr lang="en-US" altLang="zh-CN"/>
              <a:t>流注生灭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47040" y="414020"/>
            <a:ext cx="11435080" cy="5944870"/>
          </a:xfrm>
        </p:spPr>
        <p:txBody>
          <a:bodyPr/>
          <a:p>
            <a:pPr lvl="0"/>
            <a:r>
              <a:rPr lang="en-US" altLang="zh-CN"/>
              <a:t>也就是《起信论》的</a:t>
            </a:r>
            <a:br>
              <a:rPr lang="en-US" altLang="zh-CN"/>
            </a:br>
            <a:r>
              <a:rPr lang="en-US" altLang="zh-CN"/>
              <a:t>“不相应心”</a:t>
            </a:r>
            <a:br>
              <a:rPr lang="en-US" altLang="zh-CN"/>
            </a:br>
            <a:r>
              <a:rPr lang="en-US" altLang="zh-CN"/>
              <a:t>就是以凡夫</a:t>
            </a:r>
            <a:br>
              <a:rPr lang="en-US" altLang="zh-CN"/>
            </a:br>
            <a:r>
              <a:rPr lang="en-US" altLang="zh-CN"/>
              <a:t>无法直接观察</a:t>
            </a:r>
            <a:br>
              <a:rPr lang="en-US" altLang="zh-CN"/>
            </a:br>
            <a:r>
              <a:rPr lang="en-US" altLang="zh-CN"/>
              <a:t>除非有摩诃般若</a:t>
            </a:r>
            <a:br>
              <a:rPr lang="en-US" altLang="zh-CN"/>
            </a:br>
            <a:r>
              <a:rPr lang="en-US" altLang="zh-CN"/>
              <a:t>跟三昧大般若智慧</a:t>
            </a:r>
            <a:br>
              <a:rPr lang="en-US" altLang="zh-CN"/>
            </a:br>
            <a:r>
              <a:rPr lang="en-US" altLang="zh-CN"/>
              <a:t>大菩萨的心境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7035" y="383540"/>
            <a:ext cx="11475085" cy="5975350"/>
          </a:xfrm>
        </p:spPr>
        <p:txBody>
          <a:bodyPr/>
          <a:p>
            <a:pPr lvl="0"/>
            <a:r>
              <a:rPr lang="en-US" altLang="zh-CN"/>
              <a:t>除非有</a:t>
            </a:r>
            <a:br>
              <a:rPr lang="en-US" altLang="zh-CN"/>
            </a:br>
            <a:r>
              <a:rPr lang="en-US" altLang="zh-CN"/>
              <a:t>佛菩萨大菩萨</a:t>
            </a:r>
            <a:br>
              <a:rPr lang="en-US" altLang="zh-CN"/>
            </a:br>
            <a:r>
              <a:rPr lang="en-US" altLang="zh-CN"/>
              <a:t>要不然</a:t>
            </a:r>
            <a:br>
              <a:rPr lang="en-US" altLang="zh-CN"/>
            </a:br>
            <a:r>
              <a:rPr lang="en-US" altLang="zh-CN"/>
              <a:t>则仍无法断</a:t>
            </a:r>
            <a:br>
              <a:rPr lang="en-US" altLang="zh-CN"/>
            </a:br>
            <a:r>
              <a:rPr lang="en-US" altLang="zh-CN"/>
              <a:t>还是没有</a:t>
            </a:r>
            <a:br>
              <a:rPr lang="en-US" altLang="zh-CN"/>
            </a:br>
            <a:r>
              <a:rPr lang="en-US" altLang="zh-CN"/>
              <a:t>这个能力的 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14325" y="446405"/>
            <a:ext cx="11567795" cy="5912485"/>
          </a:xfrm>
        </p:spPr>
        <p:txBody>
          <a:bodyPr/>
          <a:p>
            <a:pPr lvl="0"/>
            <a:r>
              <a:rPr lang="zh-CN" altLang="en-US"/>
              <a:t>大慧</a:t>
            </a:r>
            <a:r>
              <a:rPr lang="en-US" altLang="zh-CN"/>
              <a:t>  </a:t>
            </a:r>
            <a:br>
              <a:rPr lang="en-US" altLang="zh-CN"/>
            </a:br>
            <a:r>
              <a:rPr lang="zh-CN" altLang="en-US"/>
              <a:t>那些“外道作”</a:t>
            </a:r>
            <a:br>
              <a:rPr lang="zh-CN" altLang="en-US"/>
            </a:br>
            <a:r>
              <a:rPr lang="zh-CN" altLang="en-US"/>
              <a:t>这样的言“论”</a:t>
            </a:r>
            <a:br>
              <a:rPr lang="zh-CN" altLang="en-US"/>
            </a:br>
            <a:r>
              <a:rPr lang="zh-CN" altLang="en-US"/>
              <a:t>说</a:t>
            </a:r>
            <a:r>
              <a:rPr lang="en-US" altLang="zh-CN"/>
              <a:t>   </a:t>
            </a:r>
            <a:r>
              <a:rPr lang="zh-CN" altLang="en-US"/>
              <a:t>如果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摄取外尘境界的</a:t>
            </a:r>
            <a:br>
              <a:rPr lang="zh-CN" altLang="en-US"/>
            </a:br>
            <a:r>
              <a:rPr lang="zh-CN" altLang="en-US"/>
              <a:t>诸识灭了的话</a:t>
            </a:r>
            <a:br>
              <a:rPr lang="zh-CN" altLang="en-US"/>
            </a:b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661670"/>
            <a:ext cx="11455400" cy="5697220"/>
          </a:xfrm>
        </p:spPr>
        <p:txBody>
          <a:bodyPr/>
          <a:p>
            <a:pPr lvl="0"/>
            <a:r>
              <a:rPr lang="zh-CN" altLang="en-US"/>
              <a:t>简单讲这个指</a:t>
            </a:r>
            <a:br>
              <a:rPr lang="zh-CN" altLang="en-US"/>
            </a:br>
            <a:r>
              <a:rPr lang="zh-CN" altLang="en-US"/>
              <a:t>粗糙的能所</a:t>
            </a:r>
            <a:br>
              <a:rPr lang="zh-CN" altLang="en-US"/>
            </a:br>
            <a:r>
              <a:rPr lang="zh-CN" altLang="en-US"/>
              <a:t>那么诸识的</a:t>
            </a:r>
            <a:br>
              <a:rPr lang="zh-CN" altLang="en-US"/>
            </a:br>
            <a:r>
              <a:rPr lang="zh-CN" altLang="en-US"/>
              <a:t>流注生灭</a:t>
            </a:r>
            <a:br>
              <a:rPr lang="zh-CN" altLang="en-US"/>
            </a:br>
            <a:r>
              <a:rPr lang="zh-CN" altLang="en-US"/>
              <a:t>也就跟着断灭了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7195" y="713105"/>
            <a:ext cx="11464925" cy="5645785"/>
          </a:xfrm>
        </p:spPr>
        <p:txBody>
          <a:bodyPr/>
          <a:p>
            <a:pPr lvl="0"/>
            <a:r>
              <a:rPr lang="zh-CN" altLang="en-US"/>
              <a:t>底下是佛所说的</a:t>
            </a:r>
            <a:br>
              <a:rPr lang="zh-CN" altLang="en-US"/>
            </a:br>
            <a:r>
              <a:rPr lang="zh-CN" altLang="en-US"/>
              <a:t>佛陀说</a:t>
            </a:r>
            <a:br>
              <a:rPr lang="zh-CN" altLang="en-US"/>
            </a:br>
            <a:r>
              <a:rPr lang="zh-CN" altLang="en-US"/>
              <a:t>如果真如</a:t>
            </a:r>
            <a:br>
              <a:rPr lang="zh-CN" altLang="en-US"/>
            </a:br>
            <a:r>
              <a:rPr lang="zh-CN" altLang="en-US"/>
              <a:t>其外道所说的</a:t>
            </a:r>
            <a:br>
              <a:rPr lang="zh-CN" altLang="en-US"/>
            </a:br>
            <a:r>
              <a:rPr lang="zh-CN" altLang="en-US"/>
              <a:t>诸“识”的</a:t>
            </a:r>
            <a:br>
              <a:rPr lang="zh-CN" altLang="en-US"/>
            </a:br>
            <a:r>
              <a:rPr lang="zh-CN" altLang="en-US"/>
              <a:t>“流注”实有断“灭”的话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5920" y="703580"/>
            <a:ext cx="11506200" cy="5655310"/>
          </a:xfrm>
        </p:spPr>
        <p:txBody>
          <a:bodyPr/>
          <a:p>
            <a:pPr lvl="0"/>
            <a:r>
              <a:rPr lang="zh-CN" altLang="en-US"/>
              <a:t>那么</a:t>
            </a:r>
            <a:br>
              <a:rPr lang="zh-CN" altLang="en-US"/>
            </a:br>
            <a:r>
              <a:rPr lang="zh-CN" altLang="en-US"/>
              <a:t>“无始”世来的</a:t>
            </a:r>
            <a:br>
              <a:rPr lang="zh-CN" altLang="en-US"/>
            </a:br>
            <a:r>
              <a:rPr lang="zh-CN" altLang="en-US"/>
              <a:t>“流注”那么微细的</a:t>
            </a:r>
            <a:br>
              <a:rPr lang="zh-CN" altLang="en-US"/>
            </a:br>
            <a:r>
              <a:rPr lang="zh-CN" altLang="en-US"/>
              <a:t>流注早该“断”</a:t>
            </a:r>
            <a:br>
              <a:rPr lang="zh-CN" altLang="en-US"/>
            </a:br>
            <a:r>
              <a:rPr lang="zh-CN" altLang="en-US"/>
              <a:t>尽无遗了</a:t>
            </a:r>
            <a:br>
              <a:rPr lang="zh-CN" altLang="en-US"/>
            </a:br>
            <a:r>
              <a:rPr lang="zh-CN" altLang="en-US"/>
              <a:t>就成佛了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4800" y="446405"/>
            <a:ext cx="11577320" cy="5912485"/>
          </a:xfrm>
        </p:spPr>
        <p:txBody>
          <a:bodyPr/>
          <a:p>
            <a:pPr lvl="0"/>
            <a:r>
              <a:rPr lang="zh-CN" altLang="en-US"/>
              <a:t>底下这个</a:t>
            </a:r>
            <a:r>
              <a:rPr lang="en-US" altLang="zh-CN"/>
              <a:t> </a:t>
            </a:r>
            <a:r>
              <a:rPr lang="zh-CN" altLang="en-US"/>
              <a:t>括号</a:t>
            </a:r>
            <a:r>
              <a:rPr lang="en-US" altLang="zh-CN"/>
              <a:t> </a:t>
            </a:r>
            <a:br>
              <a:rPr lang="zh-CN" altLang="en-US"/>
            </a:br>
            <a:r>
              <a:rPr lang="zh-CN" altLang="en-US"/>
              <a:t>就是很重要了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（而实不然</a:t>
            </a:r>
            <a:br>
              <a:rPr lang="zh-CN" altLang="en-US"/>
            </a:br>
            <a:r>
              <a:rPr lang="zh-CN" altLang="en-US"/>
              <a:t>无始以来的微细生灭</a:t>
            </a:r>
            <a:br>
              <a:rPr lang="zh-CN" altLang="en-US"/>
            </a:br>
            <a:r>
              <a:rPr lang="zh-CN" altLang="en-US"/>
              <a:t>凡圣业果相续不断不失</a:t>
            </a:r>
            <a:br>
              <a:rPr lang="zh-CN" altLang="en-US"/>
            </a:br>
            <a:r>
              <a:rPr lang="zh-CN" altLang="en-US"/>
              <a:t>故有众生造业必须受报</a:t>
            </a:r>
            <a:br>
              <a:rPr lang="zh-CN" altLang="en-US"/>
            </a:br>
            <a:r>
              <a:rPr lang="zh-CN" altLang="en-US"/>
              <a:t>一定有轮流五趣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85140" y="765810"/>
            <a:ext cx="11396980" cy="5593080"/>
          </a:xfrm>
        </p:spPr>
        <p:txBody>
          <a:bodyPr/>
          <a:p>
            <a:pPr lvl="0"/>
            <a:r>
              <a:rPr lang="zh-CN" altLang="en-US"/>
              <a:t>及还有启动</a:t>
            </a:r>
            <a:br>
              <a:rPr lang="zh-CN" altLang="en-US"/>
            </a:br>
            <a:r>
              <a:rPr lang="zh-CN" altLang="en-US"/>
              <a:t>修行发菩提心的人</a:t>
            </a:r>
            <a:br>
              <a:rPr lang="zh-CN" altLang="en-US"/>
            </a:br>
            <a:r>
              <a:rPr lang="zh-CN" altLang="en-US"/>
              <a:t>修道证果</a:t>
            </a:r>
            <a:br>
              <a:rPr lang="zh-CN" altLang="en-US"/>
            </a:br>
            <a:r>
              <a:rPr lang="zh-CN" altLang="en-US"/>
              <a:t>成佛之事</a:t>
            </a:r>
            <a:br>
              <a:rPr lang="zh-CN" altLang="en-US"/>
            </a:br>
            <a:r>
              <a:rPr lang="zh-CN" altLang="en-US"/>
              <a:t>因为这个业果不失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77520" y="403225"/>
            <a:ext cx="11404600" cy="5955665"/>
          </a:xfrm>
        </p:spPr>
        <p:txBody>
          <a:bodyPr/>
          <a:p>
            <a:pPr lvl="0"/>
            <a:r>
              <a:rPr lang="zh-CN" altLang="en-US"/>
              <a:t>意思就是</a:t>
            </a:r>
            <a:br>
              <a:rPr lang="zh-CN" altLang="en-US"/>
            </a:br>
            <a:r>
              <a:rPr lang="zh-CN" altLang="en-US"/>
              <a:t>因果绝对是公平的</a:t>
            </a:r>
            <a:br>
              <a:rPr lang="zh-CN" altLang="en-US"/>
            </a:br>
            <a:r>
              <a:rPr lang="zh-CN" altLang="en-US"/>
              <a:t>付出什么代价</a:t>
            </a:r>
            <a:br>
              <a:rPr lang="zh-CN" altLang="en-US"/>
            </a:br>
            <a:r>
              <a:rPr lang="zh-CN" altLang="en-US"/>
              <a:t>你就得到什么果报</a:t>
            </a:r>
            <a:br>
              <a:rPr lang="zh-CN" altLang="en-US"/>
            </a:br>
            <a:r>
              <a:rPr lang="zh-CN" altLang="en-US"/>
              <a:t>发大菩提心</a:t>
            </a:r>
            <a:br>
              <a:rPr lang="zh-CN" altLang="en-US"/>
            </a:br>
            <a:r>
              <a:rPr lang="zh-CN" altLang="en-US"/>
              <a:t>就一定得大菩提果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5600" y="435610"/>
            <a:ext cx="11526520" cy="5923280"/>
          </a:xfrm>
        </p:spPr>
        <p:txBody>
          <a:bodyPr/>
          <a:p>
            <a:pPr lvl="0"/>
            <a:r>
              <a:rPr lang="zh-CN" altLang="en-US"/>
              <a:t>因此这个业果是不失的</a:t>
            </a:r>
            <a:br>
              <a:rPr lang="zh-CN" altLang="en-US"/>
            </a:br>
            <a:r>
              <a:rPr lang="zh-CN" altLang="en-US"/>
              <a:t>故知其言虚妄</a:t>
            </a:r>
            <a:br>
              <a:rPr lang="zh-CN" altLang="en-US"/>
            </a:br>
            <a:r>
              <a:rPr lang="zh-CN" altLang="en-US"/>
              <a:t>意思就是说</a:t>
            </a:r>
            <a:br>
              <a:rPr lang="zh-CN" altLang="en-US"/>
            </a:br>
            <a:r>
              <a:rPr lang="zh-CN" altLang="en-US"/>
              <a:t>这些外道他讲的是错的</a:t>
            </a:r>
            <a:br>
              <a:rPr lang="zh-CN" altLang="en-US"/>
            </a:br>
            <a:r>
              <a:rPr lang="zh-CN" altLang="en-US"/>
              <a:t>诸识之流注实不断尽</a:t>
            </a:r>
            <a:br>
              <a:rPr lang="zh-CN" altLang="en-US"/>
            </a:br>
            <a:r>
              <a:rPr lang="zh-CN" altLang="en-US"/>
              <a:t>如果诸识的流注给他断了</a:t>
            </a:r>
            <a:br>
              <a:rPr lang="zh-CN" altLang="en-US"/>
            </a:br>
            <a:r>
              <a:rPr lang="zh-CN" altLang="en-US"/>
              <a:t>那么外道个个就成佛了</a:t>
            </a:r>
            <a:r>
              <a:rPr lang="en-US" altLang="zh-CN"/>
              <a:t> </a:t>
            </a:r>
            <a:r>
              <a:rPr lang="zh-CN" altLang="en-US"/>
              <a:t>）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35280" y="476250"/>
            <a:ext cx="11546840" cy="5882640"/>
          </a:xfrm>
        </p:spPr>
        <p:txBody>
          <a:bodyPr/>
          <a:p>
            <a:pPr lvl="0"/>
            <a:r>
              <a:rPr lang="zh-CN" altLang="en-US"/>
              <a:t>从这以下是佛剖示</a:t>
            </a:r>
            <a:br>
              <a:rPr lang="zh-CN" altLang="en-US"/>
            </a:br>
            <a:r>
              <a:rPr lang="zh-CN" altLang="en-US"/>
              <a:t>为何外道执断灭见的原因</a:t>
            </a:r>
            <a:br>
              <a:rPr lang="zh-CN" altLang="en-US"/>
            </a:br>
            <a:r>
              <a:rPr lang="zh-CN" altLang="en-US"/>
              <a:t>外道之所以执断灭见</a:t>
            </a:r>
            <a:br>
              <a:rPr lang="zh-CN" altLang="en-US"/>
            </a:br>
            <a:r>
              <a:rPr lang="zh-CN" altLang="en-US"/>
              <a:t>最主要的原因在于</a:t>
            </a:r>
            <a:br>
              <a:rPr lang="zh-CN" altLang="en-US"/>
            </a:br>
            <a:r>
              <a:rPr lang="zh-CN" altLang="en-US"/>
              <a:t>他们多执流注生灭</a:t>
            </a:r>
            <a:br>
              <a:rPr lang="zh-CN" altLang="en-US"/>
            </a:br>
            <a:r>
              <a:rPr lang="zh-CN" altLang="en-US"/>
              <a:t>不是由真如而起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5605" y="517525"/>
            <a:ext cx="11486515" cy="5841365"/>
          </a:xfrm>
        </p:spPr>
        <p:txBody>
          <a:bodyPr/>
          <a:p>
            <a:pPr lvl="0"/>
            <a:r>
              <a:rPr lang="zh-CN" altLang="en-US"/>
              <a:t>以智慧浅薄故</a:t>
            </a:r>
            <a:br>
              <a:rPr lang="zh-CN" altLang="en-US"/>
            </a:br>
            <a:r>
              <a:rPr lang="zh-CN" altLang="en-US"/>
              <a:t>没有办法像</a:t>
            </a:r>
            <a:br>
              <a:rPr lang="zh-CN" altLang="en-US"/>
            </a:br>
            <a:r>
              <a:rPr lang="zh-CN" altLang="en-US"/>
              <a:t>佛如此的有证量</a:t>
            </a:r>
            <a:br>
              <a:rPr lang="zh-CN" altLang="en-US"/>
            </a:br>
            <a:r>
              <a:rPr lang="zh-CN" altLang="en-US"/>
              <a:t>所以见妄不见真</a:t>
            </a:r>
            <a:br>
              <a:rPr lang="zh-CN" altLang="en-US"/>
            </a:br>
            <a:r>
              <a:rPr lang="zh-CN" altLang="en-US"/>
              <a:t>只见表面表相之妄</a:t>
            </a:r>
            <a:br>
              <a:rPr lang="zh-CN" altLang="en-US"/>
            </a:br>
            <a:r>
              <a:rPr lang="zh-CN" altLang="en-US"/>
              <a:t>不见骨里之真</a:t>
            </a:r>
            <a:br>
              <a:rPr lang="zh-CN" altLang="en-US"/>
            </a:br>
            <a:r>
              <a:rPr lang="zh-CN" altLang="en-US"/>
              <a:t>因而迷于表相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47040" y="486410"/>
            <a:ext cx="11435080" cy="5872480"/>
          </a:xfrm>
        </p:spPr>
        <p:txBody>
          <a:bodyPr/>
          <a:p>
            <a:pPr lvl="0"/>
            <a:r>
              <a:rPr lang="zh-CN" altLang="en-US"/>
              <a:t>而妄说</a:t>
            </a:r>
            <a:br>
              <a:rPr lang="zh-CN" altLang="en-US"/>
            </a:br>
            <a:r>
              <a:rPr lang="zh-CN" altLang="en-US"/>
              <a:t>只要表面的</a:t>
            </a:r>
            <a:br>
              <a:rPr lang="zh-CN" altLang="en-US"/>
            </a:br>
            <a:r>
              <a:rPr lang="zh-CN" altLang="en-US"/>
              <a:t>根境和合</a:t>
            </a:r>
            <a:br>
              <a:rPr lang="zh-CN" altLang="en-US"/>
            </a:br>
            <a:r>
              <a:rPr lang="zh-CN" altLang="en-US"/>
              <a:t>所起的识断灭</a:t>
            </a:r>
            <a:br>
              <a:rPr lang="zh-CN" altLang="en-US"/>
            </a:br>
            <a:r>
              <a:rPr lang="zh-CN" altLang="en-US"/>
              <a:t>便一切皆悉断尽</a:t>
            </a:r>
            <a:br>
              <a:rPr lang="zh-CN" altLang="en-US"/>
            </a:br>
            <a:r>
              <a:rPr lang="zh-CN" altLang="en-US"/>
              <a:t>连流注也断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486410"/>
            <a:ext cx="11455400" cy="5872480"/>
          </a:xfrm>
        </p:spPr>
        <p:txBody>
          <a:bodyPr/>
          <a:p>
            <a:pPr lvl="0"/>
            <a:r>
              <a:rPr lang="zh-CN" altLang="en-US"/>
              <a:t>因此其所修行</a:t>
            </a:r>
            <a:br>
              <a:rPr lang="zh-CN" altLang="en-US"/>
            </a:br>
            <a:r>
              <a:rPr lang="zh-CN" altLang="en-US"/>
              <a:t>便落于邪定</a:t>
            </a:r>
            <a:br>
              <a:rPr lang="zh-CN" altLang="en-US"/>
            </a:br>
            <a:r>
              <a:rPr lang="zh-CN" altLang="en-US"/>
              <a:t>压伏六识不起现行</a:t>
            </a:r>
            <a:br>
              <a:rPr lang="zh-CN" altLang="en-US"/>
            </a:br>
            <a:r>
              <a:rPr lang="zh-CN" altLang="en-US"/>
              <a:t>只是暂时</a:t>
            </a:r>
            <a:br>
              <a:rPr lang="zh-CN" altLang="en-US"/>
            </a:br>
            <a:r>
              <a:rPr lang="zh-CN" altLang="en-US"/>
              <a:t>不起不著境界而已</a:t>
            </a:r>
            <a:br>
              <a:rPr lang="zh-CN" altLang="en-US"/>
            </a:br>
            <a:r>
              <a:rPr lang="zh-CN" altLang="en-US"/>
              <a:t>便执说已达一切断灭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6555" y="414020"/>
            <a:ext cx="11505565" cy="5944870"/>
          </a:xfrm>
        </p:spPr>
        <p:txBody>
          <a:bodyPr/>
          <a:p>
            <a:pPr lvl="0"/>
            <a:r>
              <a:rPr lang="zh-CN" altLang="en-US">
                <a:sym typeface="+mn-ea"/>
              </a:rPr>
              <a:t>好像成佛一样</a:t>
            </a:r>
            <a:br>
              <a:rPr lang="zh-CN" altLang="en-US">
                <a:sym typeface="+mn-ea"/>
              </a:rPr>
            </a:br>
            <a:r>
              <a:rPr lang="zh-CN" altLang="en-US"/>
              <a:t>而谓之为涅槃</a:t>
            </a:r>
            <a:br>
              <a:rPr lang="zh-CN" altLang="en-US"/>
            </a:br>
            <a:r>
              <a:rPr lang="zh-CN" altLang="en-US"/>
              <a:t>而这个时候</a:t>
            </a:r>
            <a:br>
              <a:rPr lang="zh-CN" altLang="en-US"/>
            </a:br>
            <a:r>
              <a:rPr lang="zh-CN" altLang="en-US"/>
              <a:t>他把它也叫做涅槃</a:t>
            </a:r>
            <a:br>
              <a:rPr lang="zh-CN" altLang="en-US"/>
            </a:br>
            <a:r>
              <a:rPr lang="zh-CN" altLang="en-US"/>
              <a:t>最快乐的时刻了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5600" y="559435"/>
            <a:ext cx="11526520" cy="5799455"/>
          </a:xfrm>
        </p:spPr>
        <p:txBody>
          <a:bodyPr/>
          <a:p>
            <a:pPr lvl="0"/>
            <a:r>
              <a:rPr lang="zh-CN" altLang="en-US"/>
              <a:t>只是暂伏</a:t>
            </a:r>
            <a:br>
              <a:rPr lang="zh-CN" altLang="en-US"/>
            </a:br>
            <a:r>
              <a:rPr lang="zh-CN" altLang="en-US"/>
              <a:t>还不是永断</a:t>
            </a:r>
            <a:br>
              <a:rPr lang="zh-CN" altLang="en-US"/>
            </a:br>
            <a:r>
              <a:rPr lang="zh-CN" altLang="en-US"/>
              <a:t>实则</a:t>
            </a:r>
            <a:br>
              <a:rPr lang="zh-CN" altLang="en-US"/>
            </a:br>
            <a:r>
              <a:rPr lang="zh-CN" altLang="en-US"/>
              <a:t>其所达境界</a:t>
            </a:r>
            <a:br>
              <a:rPr lang="zh-CN" altLang="en-US"/>
            </a:br>
            <a:r>
              <a:rPr lang="zh-CN" altLang="en-US"/>
              <a:t>只是将六识强压</a:t>
            </a:r>
            <a:br>
              <a:rPr lang="zh-CN" altLang="en-US"/>
            </a:br>
            <a:r>
              <a:rPr lang="zh-CN" altLang="en-US"/>
              <a:t>制之不行而已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5605" y="383540"/>
            <a:ext cx="11486515" cy="5975350"/>
          </a:xfrm>
        </p:spPr>
        <p:txBody>
          <a:bodyPr/>
          <a:p>
            <a:pPr lvl="0"/>
            <a:r>
              <a:rPr lang="zh-CN" altLang="en-US"/>
              <a:t>严格而言</a:t>
            </a:r>
            <a:br>
              <a:rPr lang="zh-CN" altLang="en-US"/>
            </a:br>
            <a:r>
              <a:rPr lang="zh-CN" altLang="en-US"/>
              <a:t>即连六识亦尚未断</a:t>
            </a:r>
            <a:br>
              <a:rPr lang="zh-CN" altLang="en-US"/>
            </a:br>
            <a:r>
              <a:rPr lang="zh-CN" altLang="en-US"/>
              <a:t>只是伏之不起而已</a:t>
            </a:r>
            <a:br>
              <a:rPr lang="zh-CN" altLang="en-US"/>
            </a:br>
            <a:r>
              <a:rPr lang="zh-CN" altLang="en-US"/>
              <a:t>如果拿这个伏之</a:t>
            </a:r>
            <a:br>
              <a:rPr lang="zh-CN" altLang="en-US"/>
            </a:br>
            <a:r>
              <a:rPr lang="zh-CN" altLang="en-US"/>
              <a:t>而不起来修净土法门</a:t>
            </a:r>
            <a:br>
              <a:rPr lang="zh-CN" altLang="en-US"/>
            </a:br>
            <a:r>
              <a:rPr lang="zh-CN" altLang="en-US"/>
              <a:t>用在临命终的话</a:t>
            </a:r>
            <a:br>
              <a:rPr lang="zh-CN" altLang="en-US"/>
            </a:br>
            <a:r>
              <a:rPr lang="zh-CN" altLang="en-US"/>
              <a:t>这个可不得了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7835" y="302260"/>
            <a:ext cx="11424285" cy="6056630"/>
          </a:xfrm>
        </p:spPr>
        <p:txBody>
          <a:bodyPr/>
          <a:p>
            <a:pPr lvl="0"/>
            <a:r>
              <a:rPr lang="zh-CN" altLang="en-US"/>
              <a:t>平常不执著</a:t>
            </a:r>
            <a:br>
              <a:rPr lang="zh-CN" altLang="en-US"/>
            </a:br>
            <a:r>
              <a:rPr lang="zh-CN" altLang="en-US"/>
              <a:t>色声香味触法</a:t>
            </a:r>
            <a:br>
              <a:rPr lang="zh-CN" altLang="en-US"/>
            </a:br>
            <a:r>
              <a:rPr lang="zh-CN" altLang="en-US"/>
              <a:t>六识也没有高低起伏</a:t>
            </a:r>
            <a:br>
              <a:rPr lang="zh-CN" altLang="en-US"/>
            </a:br>
            <a:r>
              <a:rPr lang="zh-CN" altLang="en-US"/>
              <a:t>如此的心</a:t>
            </a:r>
            <a:br>
              <a:rPr lang="zh-CN" altLang="en-US"/>
            </a:br>
            <a:r>
              <a:rPr lang="zh-CN" altLang="en-US"/>
              <a:t>虽然没有断见思惑</a:t>
            </a:r>
            <a:br>
              <a:rPr lang="zh-CN" altLang="en-US"/>
            </a:br>
            <a:r>
              <a:rPr lang="zh-CN" altLang="en-US"/>
              <a:t>一心念佛</a:t>
            </a:r>
            <a:br>
              <a:rPr lang="zh-CN" altLang="en-US"/>
            </a:br>
            <a:r>
              <a:rPr lang="zh-CN" altLang="en-US"/>
              <a:t>临命终伏之而不起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5290" y="497840"/>
            <a:ext cx="11466830" cy="5861050"/>
          </a:xfrm>
        </p:spPr>
        <p:txBody>
          <a:bodyPr/>
          <a:p>
            <a:pPr lvl="0"/>
            <a:r>
              <a:rPr lang="zh-CN" altLang="en-US"/>
              <a:t>这个往生净土</a:t>
            </a:r>
            <a:br>
              <a:rPr lang="zh-CN" altLang="en-US"/>
            </a:br>
            <a:r>
              <a:rPr lang="zh-CN" altLang="en-US"/>
              <a:t>就十足的把握</a:t>
            </a:r>
            <a:br>
              <a:rPr lang="zh-CN" altLang="en-US"/>
            </a:br>
            <a:r>
              <a:rPr lang="zh-CN" altLang="en-US"/>
              <a:t>所以伏惑在临命终</a:t>
            </a:r>
            <a:br>
              <a:rPr lang="zh-CN" altLang="en-US"/>
            </a:br>
            <a:r>
              <a:rPr lang="zh-CN" altLang="en-US"/>
              <a:t>算是一种很重要的</a:t>
            </a:r>
            <a:br>
              <a:rPr lang="zh-CN" altLang="en-US"/>
            </a:br>
            <a:r>
              <a:rPr lang="zh-CN" altLang="en-US"/>
              <a:t>而这个伏惑</a:t>
            </a:r>
            <a:br>
              <a:rPr lang="zh-CN" altLang="en-US"/>
            </a:br>
            <a:r>
              <a:rPr lang="zh-CN" altLang="en-US"/>
              <a:t>虽然没有断惑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7835" y="548005"/>
            <a:ext cx="11424285" cy="5810885"/>
          </a:xfrm>
        </p:spPr>
        <p:txBody>
          <a:bodyPr/>
          <a:p>
            <a:pPr lvl="0"/>
            <a:r>
              <a:rPr lang="zh-CN" altLang="en-US"/>
              <a:t>也就是平常</a:t>
            </a:r>
            <a:br>
              <a:rPr lang="zh-CN" altLang="en-US"/>
            </a:br>
            <a:r>
              <a:rPr lang="zh-CN" altLang="en-US"/>
              <a:t>所表现的听经闻法</a:t>
            </a:r>
            <a:br>
              <a:rPr lang="zh-CN" altLang="en-US"/>
            </a:br>
            <a:r>
              <a:rPr lang="zh-CN" altLang="en-US"/>
              <a:t>也什么都能</a:t>
            </a:r>
            <a:br>
              <a:rPr lang="zh-CN" altLang="en-US"/>
            </a:br>
            <a:r>
              <a:rPr lang="zh-CN" altLang="en-US"/>
              <a:t>放得下</a:t>
            </a:r>
            <a:r>
              <a:rPr lang="en-US" altLang="zh-CN"/>
              <a:t> </a:t>
            </a:r>
            <a:r>
              <a:rPr lang="zh-CN" altLang="en-US"/>
              <a:t>看得开</a:t>
            </a:r>
            <a:br>
              <a:rPr lang="zh-CN" altLang="en-US"/>
            </a:br>
            <a:r>
              <a:rPr lang="zh-CN" altLang="en-US"/>
              <a:t>也百般不计较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8150" y="415290"/>
            <a:ext cx="11443970" cy="5943600"/>
          </a:xfrm>
        </p:spPr>
        <p:txBody>
          <a:bodyPr/>
          <a:p>
            <a:pPr lvl="0"/>
            <a:r>
              <a:rPr lang="zh-CN" altLang="en-US"/>
              <a:t>这个时候临命终</a:t>
            </a:r>
            <a:br>
              <a:rPr lang="zh-CN" altLang="en-US"/>
            </a:br>
            <a:r>
              <a:rPr lang="zh-CN" altLang="en-US"/>
              <a:t>自然伏之而不起</a:t>
            </a:r>
            <a:br>
              <a:rPr lang="zh-CN" altLang="en-US"/>
            </a:br>
            <a:r>
              <a:rPr lang="zh-CN" altLang="en-US"/>
              <a:t>虽然你不是圣人</a:t>
            </a:r>
            <a:br>
              <a:rPr lang="zh-CN" altLang="en-US"/>
            </a:br>
            <a:r>
              <a:rPr lang="zh-CN" altLang="en-US"/>
              <a:t>但是往生</a:t>
            </a:r>
            <a:br>
              <a:rPr lang="zh-CN" altLang="en-US"/>
            </a:br>
            <a:r>
              <a:rPr lang="zh-CN" altLang="en-US"/>
              <a:t>就有十足的动力了</a:t>
            </a:r>
            <a:br>
              <a:rPr lang="zh-CN" altLang="en-US"/>
            </a:br>
            <a:r>
              <a:rPr lang="zh-CN" altLang="en-US"/>
              <a:t>十足的因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6235" y="476250"/>
            <a:ext cx="11525885" cy="5882640"/>
          </a:xfrm>
        </p:spPr>
        <p:txBody>
          <a:bodyPr/>
          <a:p>
            <a:pPr lvl="0"/>
            <a:r>
              <a:rPr lang="zh-CN" altLang="en-US"/>
              <a:t>因为一遇境缘</a:t>
            </a:r>
            <a:br>
              <a:rPr lang="zh-CN" altLang="en-US"/>
            </a:br>
            <a:r>
              <a:rPr lang="zh-CN" altLang="en-US"/>
              <a:t>六识心便会再起</a:t>
            </a:r>
            <a:br>
              <a:rPr lang="zh-CN" altLang="en-US"/>
            </a:br>
            <a:r>
              <a:rPr lang="zh-CN" altLang="en-US"/>
              <a:t>所以会有失定</a:t>
            </a:r>
            <a:br>
              <a:rPr lang="zh-CN" altLang="en-US"/>
            </a:br>
            <a:r>
              <a:rPr lang="zh-CN" altLang="en-US"/>
              <a:t>失通之事</a:t>
            </a:r>
            <a:br>
              <a:rPr lang="zh-CN" altLang="en-US"/>
            </a:br>
            <a:r>
              <a:rPr lang="zh-CN" altLang="en-US"/>
              <a:t>若实灭尽了</a:t>
            </a:r>
            <a:br>
              <a:rPr lang="zh-CN" altLang="en-US"/>
            </a:br>
            <a:r>
              <a:rPr lang="zh-CN" altLang="en-US"/>
              <a:t>则不应如是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701675"/>
            <a:ext cx="11455400" cy="5657215"/>
          </a:xfrm>
        </p:spPr>
        <p:txBody>
          <a:bodyPr/>
          <a:p>
            <a:pPr lvl="0"/>
            <a:r>
              <a:rPr lang="zh-CN" altLang="en-US"/>
              <a:t>而外道</a:t>
            </a:r>
            <a:br>
              <a:rPr lang="zh-CN" altLang="en-US"/>
            </a:br>
            <a:r>
              <a:rPr lang="zh-CN" altLang="en-US"/>
              <a:t>心迷不了</a:t>
            </a:r>
            <a:br>
              <a:rPr lang="zh-CN" altLang="en-US"/>
            </a:br>
            <a:r>
              <a:rPr lang="zh-CN" altLang="en-US"/>
              <a:t>执以为究竟</a:t>
            </a:r>
            <a:br>
              <a:rPr lang="zh-CN" altLang="en-US"/>
            </a:br>
            <a:r>
              <a:rPr lang="zh-CN" altLang="en-US"/>
              <a:t>实乃愚痴</a:t>
            </a:r>
            <a:r>
              <a:rPr lang="en-US" altLang="zh-CN"/>
              <a:t>  </a:t>
            </a:r>
            <a:br>
              <a:rPr lang="en-US" altLang="zh-CN"/>
            </a:br>
            <a:r>
              <a:rPr lang="zh-CN" altLang="en-US"/>
              <a:t>自害害人</a:t>
            </a: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5130" y="403225"/>
            <a:ext cx="11476990" cy="5955665"/>
          </a:xfrm>
        </p:spPr>
        <p:txBody>
          <a:bodyPr/>
          <a:p>
            <a:pPr lvl="0"/>
            <a:r>
              <a:rPr lang="zh-CN" altLang="en-US"/>
              <a:t>再者</a:t>
            </a:r>
            <a:br>
              <a:rPr lang="zh-CN" altLang="en-US"/>
            </a:br>
            <a:r>
              <a:rPr lang="zh-CN" altLang="en-US"/>
              <a:t>内教所称的“灭”</a:t>
            </a:r>
            <a:br>
              <a:rPr lang="zh-CN" altLang="en-US"/>
            </a:br>
            <a:r>
              <a:rPr lang="zh-CN" altLang="en-US"/>
              <a:t>只是阿赖耶</a:t>
            </a:r>
            <a:br>
              <a:rPr lang="zh-CN" altLang="en-US"/>
            </a:br>
            <a:r>
              <a:rPr lang="zh-CN" altLang="en-US"/>
              <a:t>染分的相灭</a:t>
            </a:r>
            <a:br>
              <a:rPr lang="zh-CN" altLang="en-US"/>
            </a:br>
            <a:r>
              <a:rPr lang="zh-CN" altLang="en-US"/>
              <a:t>而藏体真净之分</a:t>
            </a:r>
            <a:br>
              <a:rPr lang="zh-CN" altLang="en-US"/>
            </a:br>
            <a:r>
              <a:rPr lang="zh-CN" altLang="en-US"/>
              <a:t>实在是不灭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610870"/>
            <a:ext cx="11455400" cy="5748020"/>
          </a:xfrm>
        </p:spPr>
        <p:txBody>
          <a:bodyPr/>
          <a:p>
            <a:pPr lvl="0"/>
            <a:r>
              <a:rPr lang="zh-CN" altLang="en-US"/>
              <a:t>换言之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只是心相灭</a:t>
            </a:r>
            <a:br>
              <a:rPr lang="zh-CN" altLang="en-US"/>
            </a:br>
            <a:r>
              <a:rPr lang="zh-CN" altLang="en-US"/>
              <a:t>非心体灭</a:t>
            </a:r>
            <a:br>
              <a:rPr lang="zh-CN" altLang="en-US"/>
            </a:br>
            <a:r>
              <a:rPr lang="zh-CN" altLang="en-US"/>
              <a:t>只是愚痴无明灭</a:t>
            </a:r>
            <a:br>
              <a:rPr lang="zh-CN" altLang="en-US"/>
            </a:br>
            <a:r>
              <a:rPr lang="zh-CN" altLang="en-US"/>
              <a:t>本觉真智则不灭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476250"/>
            <a:ext cx="11455400" cy="5882640"/>
          </a:xfrm>
        </p:spPr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修道若无正知正见</a:t>
            </a:r>
            <a:br>
              <a:rPr lang="zh-CN" altLang="en-US"/>
            </a:br>
            <a:r>
              <a:rPr lang="zh-CN" altLang="en-US"/>
              <a:t>则整个方向都搞错了</a:t>
            </a:r>
            <a:br>
              <a:rPr lang="zh-CN" altLang="en-US"/>
            </a:br>
            <a:r>
              <a:rPr lang="zh-CN" altLang="en-US"/>
              <a:t>枉费辛勤</a:t>
            </a:r>
            <a:br>
              <a:rPr lang="zh-CN" altLang="en-US"/>
            </a:br>
            <a:r>
              <a:rPr lang="zh-CN" altLang="en-US"/>
              <a:t>还造了恶业</a:t>
            </a:r>
            <a:br>
              <a:rPr lang="zh-CN" altLang="en-US"/>
            </a:br>
            <a:r>
              <a:rPr lang="zh-CN" altLang="en-US"/>
              <a:t>可不慎乎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6395" y="436245"/>
            <a:ext cx="11515725" cy="5922645"/>
          </a:xfrm>
        </p:spPr>
        <p:txBody>
          <a:bodyPr/>
          <a:p>
            <a:pPr lvl="0"/>
            <a:r>
              <a:rPr lang="zh-CN" altLang="en-US"/>
              <a:t>为什么会造业</a:t>
            </a:r>
            <a:br>
              <a:rPr lang="zh-CN" altLang="en-US"/>
            </a:br>
            <a:r>
              <a:rPr lang="zh-CN" altLang="en-US"/>
              <a:t>为什么整个方向</a:t>
            </a:r>
            <a:br>
              <a:rPr lang="zh-CN" altLang="en-US"/>
            </a:br>
            <a:r>
              <a:rPr lang="zh-CN" altLang="en-US"/>
              <a:t>都搞错了呢</a:t>
            </a:r>
            <a:br>
              <a:rPr lang="zh-CN" altLang="en-US"/>
            </a:br>
            <a:r>
              <a:rPr lang="zh-CN" altLang="en-US"/>
              <a:t>方向都搞错的人</a:t>
            </a:r>
            <a:br>
              <a:rPr lang="zh-CN" altLang="en-US"/>
            </a:br>
            <a:r>
              <a:rPr lang="zh-CN" altLang="en-US"/>
              <a:t>并不知道他方向搞错</a:t>
            </a:r>
            <a:br>
              <a:rPr lang="zh-CN" altLang="en-US"/>
            </a:br>
            <a:r>
              <a:rPr lang="zh-CN" altLang="en-US"/>
              <a:t>问题出在这个地方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7515" y="610870"/>
            <a:ext cx="11444605" cy="5748020"/>
          </a:xfrm>
        </p:spPr>
        <p:txBody>
          <a:bodyPr/>
          <a:p>
            <a:pPr lvl="0"/>
            <a:r>
              <a:rPr lang="zh-CN" altLang="en-US"/>
              <a:t>他也铿锵有力地</a:t>
            </a:r>
            <a:br>
              <a:rPr lang="zh-CN" altLang="en-US"/>
            </a:br>
            <a:r>
              <a:rPr lang="zh-CN" altLang="en-US"/>
              <a:t>替自己注解</a:t>
            </a:r>
            <a:br>
              <a:rPr lang="zh-CN" altLang="en-US"/>
            </a:br>
            <a:r>
              <a:rPr lang="zh-CN" altLang="en-US"/>
              <a:t>替自己解说</a:t>
            </a:r>
            <a:br>
              <a:rPr lang="zh-CN" altLang="en-US"/>
            </a:br>
            <a:r>
              <a:rPr lang="zh-CN" altLang="en-US"/>
              <a:t>许多人有了</a:t>
            </a:r>
            <a:br>
              <a:rPr lang="zh-CN" altLang="en-US"/>
            </a:br>
            <a:r>
              <a:rPr lang="zh-CN" altLang="en-US"/>
              <a:t>正知</a:t>
            </a:r>
            <a:r>
              <a:rPr lang="en-US" altLang="zh-CN"/>
              <a:t> </a:t>
            </a:r>
            <a:r>
              <a:rPr lang="zh-CN" altLang="en-US"/>
              <a:t>正见</a:t>
            </a:r>
            <a:r>
              <a:rPr lang="en-US" altLang="zh-CN"/>
              <a:t> </a:t>
            </a:r>
            <a:r>
              <a:rPr lang="zh-CN" altLang="en-US"/>
              <a:t>正法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99110" y="446405"/>
            <a:ext cx="11383010" cy="5912485"/>
          </a:xfrm>
        </p:spPr>
        <p:txBody>
          <a:bodyPr/>
          <a:p>
            <a:pPr lvl="0"/>
            <a:r>
              <a:rPr lang="zh-CN" altLang="en-US"/>
              <a:t>他都会跟师父讲一句话说</a:t>
            </a:r>
            <a:br>
              <a:rPr lang="zh-CN" altLang="en-US"/>
            </a:br>
            <a:r>
              <a:rPr lang="zh-CN" altLang="en-US"/>
              <a:t>师父</a:t>
            </a:r>
            <a:r>
              <a:rPr lang="en-US" altLang="zh-CN"/>
              <a:t> </a:t>
            </a:r>
            <a:r>
              <a:rPr lang="zh-CN" altLang="en-US"/>
              <a:t>他这个看起来</a:t>
            </a:r>
            <a:br>
              <a:rPr lang="zh-CN" altLang="en-US"/>
            </a:br>
            <a:r>
              <a:rPr lang="zh-CN" altLang="en-US"/>
              <a:t>就明明是不对</a:t>
            </a:r>
            <a:br>
              <a:rPr lang="zh-CN" altLang="en-US"/>
            </a:br>
            <a:r>
              <a:rPr lang="zh-CN" altLang="en-US"/>
              <a:t>而且是恶知见邪见啊</a:t>
            </a:r>
            <a:br>
              <a:rPr lang="zh-CN" altLang="en-US"/>
            </a:br>
            <a:r>
              <a:rPr lang="zh-CN" altLang="en-US"/>
              <a:t>怎么会这么多人</a:t>
            </a:r>
            <a:br>
              <a:rPr lang="zh-CN" altLang="en-US"/>
            </a:br>
            <a:r>
              <a:rPr lang="zh-CN" altLang="en-US"/>
              <a:t>去跟在他旁边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7195" y="560705"/>
            <a:ext cx="11464925" cy="5798185"/>
          </a:xfrm>
        </p:spPr>
        <p:txBody>
          <a:bodyPr/>
          <a:p>
            <a:pPr lvl="0"/>
            <a:r>
              <a:rPr lang="zh-CN" altLang="en-US"/>
              <a:t>我说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我举一个例子</a:t>
            </a:r>
            <a:br>
              <a:rPr lang="zh-CN" altLang="en-US"/>
            </a:br>
            <a:r>
              <a:rPr lang="zh-CN" altLang="en-US"/>
              <a:t>你注意听</a:t>
            </a:r>
            <a:br>
              <a:rPr lang="zh-CN" altLang="en-US"/>
            </a:br>
            <a:r>
              <a:rPr lang="zh-CN" altLang="en-US"/>
              <a:t>一个石头</a:t>
            </a:r>
            <a:br>
              <a:rPr lang="zh-CN" altLang="en-US"/>
            </a:br>
            <a:r>
              <a:rPr lang="zh-CN" altLang="en-US"/>
              <a:t>山上的大石头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5290" y="570230"/>
            <a:ext cx="11466830" cy="5788660"/>
          </a:xfrm>
        </p:spPr>
        <p:txBody>
          <a:bodyPr/>
          <a:p>
            <a:pPr lvl="0"/>
            <a:r>
              <a:rPr lang="zh-CN" altLang="en-US"/>
              <a:t>如果有人</a:t>
            </a:r>
            <a:br>
              <a:rPr lang="zh-CN" altLang="en-US"/>
            </a:br>
            <a:r>
              <a:rPr lang="zh-CN" altLang="en-US"/>
              <a:t>每一个人去拜拜</a:t>
            </a:r>
            <a:br>
              <a:rPr lang="zh-CN" altLang="en-US"/>
            </a:br>
            <a:r>
              <a:rPr lang="zh-CN" altLang="en-US"/>
              <a:t>求这个石头给他生男的</a:t>
            </a:r>
            <a:br>
              <a:rPr lang="zh-CN" altLang="en-US"/>
            </a:br>
            <a:r>
              <a:rPr lang="zh-CN" altLang="en-US"/>
              <a:t>很不凑巧他真的生男的</a:t>
            </a:r>
            <a:br>
              <a:rPr lang="zh-CN" altLang="en-US"/>
            </a:br>
            <a:r>
              <a:rPr lang="zh-CN" altLang="en-US"/>
              <a:t>他就觉得这块石头很有灵性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5920" y="476885"/>
            <a:ext cx="11506200" cy="5882005"/>
          </a:xfrm>
        </p:spPr>
        <p:txBody>
          <a:bodyPr/>
          <a:p>
            <a:pPr lvl="0"/>
            <a:r>
              <a:rPr lang="zh-CN" altLang="en-US"/>
              <a:t>一个拜</a:t>
            </a:r>
            <a:r>
              <a:rPr lang="en-US" altLang="zh-CN"/>
              <a:t> </a:t>
            </a:r>
            <a:r>
              <a:rPr lang="zh-CN" altLang="en-US"/>
              <a:t>两个拜</a:t>
            </a:r>
            <a:r>
              <a:rPr lang="en-US" altLang="zh-CN"/>
              <a:t> </a:t>
            </a:r>
            <a:r>
              <a:rPr lang="zh-CN" altLang="en-US"/>
              <a:t>三个拜</a:t>
            </a:r>
            <a:br>
              <a:rPr lang="zh-CN" altLang="en-US"/>
            </a:br>
            <a:r>
              <a:rPr lang="zh-CN" altLang="en-US"/>
              <a:t>以后就会变成石头公</a:t>
            </a:r>
            <a:br>
              <a:rPr lang="zh-CN" altLang="en-US"/>
            </a:br>
            <a:r>
              <a:rPr lang="zh-CN" altLang="en-US"/>
              <a:t>石头</a:t>
            </a:r>
            <a:r>
              <a:rPr lang="en-US" altLang="zh-CN"/>
              <a:t> </a:t>
            </a:r>
            <a:r>
              <a:rPr lang="zh-CN" altLang="en-US"/>
              <a:t>这信徒就听得懂</a:t>
            </a:r>
            <a:br>
              <a:rPr lang="zh-CN" altLang="en-US"/>
            </a:br>
            <a:r>
              <a:rPr lang="zh-CN" altLang="en-US"/>
              <a:t>如果有一棵树</a:t>
            </a:r>
            <a:br>
              <a:rPr lang="zh-CN" altLang="en-US"/>
            </a:br>
            <a:r>
              <a:rPr lang="zh-CN" altLang="en-US"/>
              <a:t>树下祈祷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5600" y="435610"/>
            <a:ext cx="11526520" cy="5923280"/>
          </a:xfrm>
        </p:spPr>
        <p:txBody>
          <a:bodyPr/>
          <a:p>
            <a:pPr lvl="0"/>
            <a:r>
              <a:rPr lang="zh-CN" altLang="en-US"/>
              <a:t>这个老树公公</a:t>
            </a:r>
            <a:r>
              <a:rPr lang="en-US" altLang="zh-CN"/>
              <a:t> </a:t>
            </a:r>
            <a:br>
              <a:rPr lang="zh-CN" altLang="en-US"/>
            </a:br>
            <a:r>
              <a:rPr lang="zh-CN" altLang="en-US"/>
              <a:t>你也帮助我</a:t>
            </a:r>
            <a:br>
              <a:rPr lang="zh-CN" altLang="en-US"/>
            </a:br>
            <a:r>
              <a:rPr lang="zh-CN" altLang="en-US"/>
              <a:t>这个事业顺利赚钱</a:t>
            </a:r>
            <a:br>
              <a:rPr lang="zh-CN" altLang="en-US"/>
            </a:br>
            <a:r>
              <a:rPr lang="zh-CN" altLang="en-US"/>
              <a:t>我买一些水果</a:t>
            </a:r>
            <a:br>
              <a:rPr lang="zh-CN" altLang="en-US"/>
            </a:br>
            <a:r>
              <a:rPr lang="zh-CN" altLang="en-US"/>
              <a:t>来给你拜拜</a:t>
            </a:r>
            <a:br>
              <a:rPr lang="zh-CN" altLang="en-US"/>
            </a:br>
            <a:r>
              <a:rPr lang="zh-CN" altLang="en-US"/>
              <a:t>回去真的赚钱了</a:t>
            </a:r>
            <a:br>
              <a:rPr lang="zh-CN" altLang="en-US"/>
            </a:br>
            <a:r>
              <a:rPr lang="zh-CN" altLang="en-US"/>
              <a:t>当然自己努力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6555" y="518795"/>
            <a:ext cx="11505565" cy="5840095"/>
          </a:xfrm>
        </p:spPr>
        <p:txBody>
          <a:bodyPr/>
          <a:p>
            <a:pPr lvl="0"/>
            <a:r>
              <a:rPr lang="zh-CN" altLang="en-US"/>
              <a:t>刚好他在祈祷的当中</a:t>
            </a:r>
            <a:br>
              <a:rPr lang="zh-CN" altLang="en-US"/>
            </a:br>
            <a:r>
              <a:rPr lang="zh-CN" altLang="en-US"/>
              <a:t>实现他的诺言了</a:t>
            </a:r>
            <a:br>
              <a:rPr lang="zh-CN" altLang="en-US"/>
            </a:br>
            <a:r>
              <a:rPr lang="zh-CN" altLang="en-US"/>
              <a:t>其实是跟树没有关系</a:t>
            </a:r>
            <a:br>
              <a:rPr lang="zh-CN" altLang="en-US"/>
            </a:br>
            <a:r>
              <a:rPr lang="zh-CN" altLang="en-US"/>
              <a:t>是一种巧合</a:t>
            </a:r>
            <a:br>
              <a:rPr lang="zh-CN" altLang="en-US"/>
            </a:br>
            <a:r>
              <a:rPr lang="zh-CN" altLang="en-US"/>
              <a:t>他就认为这树很灵啊</a:t>
            </a:r>
            <a:br>
              <a:rPr lang="zh-CN" altLang="en-US"/>
            </a:br>
            <a:r>
              <a:rPr lang="zh-CN" altLang="en-US"/>
              <a:t>他就</a:t>
            </a:r>
            <a:r>
              <a:rPr lang="en-US" altLang="zh-CN"/>
              <a:t>  </a:t>
            </a:r>
            <a:r>
              <a:rPr lang="zh-CN" altLang="en-US"/>
              <a:t>谢谢这一棵树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5125" y="311785"/>
            <a:ext cx="11516995" cy="6047105"/>
          </a:xfrm>
        </p:spPr>
        <p:txBody>
          <a:bodyPr/>
          <a:p>
            <a:pPr lvl="0"/>
            <a:r>
              <a:rPr lang="zh-CN" altLang="en-US"/>
              <a:t>如果一个人生病了</a:t>
            </a:r>
            <a:br>
              <a:rPr lang="zh-CN" altLang="en-US"/>
            </a:br>
            <a:r>
              <a:rPr lang="zh-CN" altLang="en-US"/>
              <a:t>生病以后</a:t>
            </a:r>
            <a:br>
              <a:rPr lang="zh-CN" altLang="en-US"/>
            </a:br>
            <a:r>
              <a:rPr lang="zh-CN" altLang="en-US"/>
              <a:t>看了很多医生都没看好</a:t>
            </a:r>
            <a:br>
              <a:rPr lang="zh-CN" altLang="en-US"/>
            </a:br>
            <a:r>
              <a:rPr lang="zh-CN" altLang="en-US"/>
              <a:t>他去拜了一棵树啊</a:t>
            </a:r>
            <a:br>
              <a:rPr lang="zh-CN" altLang="en-US"/>
            </a:br>
            <a:r>
              <a:rPr lang="zh-CN" altLang="en-US"/>
              <a:t>拜了以后</a:t>
            </a:r>
            <a:br>
              <a:rPr lang="zh-CN" altLang="en-US"/>
            </a:br>
            <a:r>
              <a:rPr lang="zh-CN" altLang="en-US"/>
              <a:t>刚好有一个医生开了一个药方</a:t>
            </a:r>
            <a:br>
              <a:rPr lang="zh-CN" altLang="en-US"/>
            </a:br>
            <a:r>
              <a:rPr lang="zh-CN" altLang="en-US"/>
              <a:t>一吃好了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6080" y="353060"/>
            <a:ext cx="11496040" cy="6005830"/>
          </a:xfrm>
        </p:spPr>
        <p:txBody>
          <a:bodyPr/>
          <a:p>
            <a:pPr lvl="0"/>
            <a:r>
              <a:rPr lang="zh-CN" altLang="en-US"/>
              <a:t>他又说</a:t>
            </a:r>
            <a:r>
              <a:rPr lang="en-US" altLang="zh-CN"/>
              <a:t> </a:t>
            </a:r>
            <a:r>
              <a:rPr lang="zh-CN" altLang="en-US"/>
              <a:t>是这一棵树显灵了</a:t>
            </a:r>
            <a:br>
              <a:rPr lang="zh-CN" altLang="en-US"/>
            </a:br>
            <a:r>
              <a:rPr lang="zh-CN" altLang="en-US"/>
              <a:t>我吃了那么多药都不会好</a:t>
            </a:r>
            <a:br>
              <a:rPr lang="zh-CN" altLang="en-US"/>
            </a:br>
            <a:r>
              <a:rPr lang="zh-CN" altLang="en-US"/>
              <a:t>我就说</a:t>
            </a:r>
            <a:r>
              <a:rPr lang="en-US" altLang="zh-CN"/>
              <a:t> </a:t>
            </a:r>
            <a:r>
              <a:rPr lang="zh-CN" altLang="en-US"/>
              <a:t>各位善知识</a:t>
            </a:r>
            <a:br>
              <a:rPr lang="zh-CN" altLang="en-US"/>
            </a:br>
            <a:r>
              <a:rPr lang="zh-CN" altLang="en-US"/>
              <a:t>慈悲的信徒</a:t>
            </a:r>
            <a:r>
              <a:rPr lang="en-US" altLang="zh-CN"/>
              <a:t> </a:t>
            </a:r>
            <a:r>
              <a:rPr lang="zh-CN" altLang="en-US"/>
              <a:t>你想想看</a:t>
            </a:r>
            <a:br>
              <a:rPr lang="zh-CN" altLang="en-US"/>
            </a:br>
            <a:r>
              <a:rPr lang="zh-CN" altLang="en-US"/>
              <a:t>一</a:t>
            </a:r>
            <a:r>
              <a:rPr lang="zh-CN" altLang="en-US"/>
              <a:t>颗不会讲话的石头</a:t>
            </a:r>
            <a:br>
              <a:rPr lang="zh-CN" altLang="en-US"/>
            </a:br>
            <a:r>
              <a:rPr lang="zh-CN" altLang="en-US"/>
              <a:t>一棵不会移动的树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7035" y="415290"/>
            <a:ext cx="11475085" cy="5943600"/>
          </a:xfrm>
        </p:spPr>
        <p:txBody>
          <a:bodyPr/>
          <a:p>
            <a:pPr lvl="0"/>
            <a:r>
              <a:rPr lang="zh-CN" altLang="en-US"/>
              <a:t>拜久了就变成石头公</a:t>
            </a:r>
            <a:br>
              <a:rPr lang="zh-CN" altLang="en-US"/>
            </a:br>
            <a:r>
              <a:rPr lang="zh-CN" altLang="en-US"/>
              <a:t>拜久了就好像树木在显灵</a:t>
            </a:r>
            <a:br>
              <a:rPr lang="zh-CN" altLang="en-US"/>
            </a:br>
            <a:r>
              <a:rPr lang="zh-CN" altLang="en-US"/>
              <a:t>两个都不会讲话</a:t>
            </a:r>
            <a:br>
              <a:rPr lang="zh-CN" altLang="en-US"/>
            </a:br>
            <a:r>
              <a:rPr lang="zh-CN" altLang="en-US"/>
              <a:t>都有那么多人信它</a:t>
            </a:r>
            <a:br>
              <a:rPr lang="zh-CN" altLang="en-US"/>
            </a:br>
            <a:r>
              <a:rPr lang="zh-CN" altLang="en-US"/>
              <a:t>何况一个会自圆其说</a:t>
            </a:r>
            <a:br>
              <a:rPr lang="zh-CN" altLang="en-US"/>
            </a:br>
            <a:r>
              <a:rPr lang="zh-CN" altLang="en-US"/>
              <a:t>恶知见的那个人</a:t>
            </a:r>
            <a:br>
              <a:rPr lang="zh-CN" altLang="en-US"/>
            </a:br>
            <a:r>
              <a:rPr lang="zh-CN" altLang="en-US"/>
              <a:t>他怎么不会把自己搞成好像圣人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6080" y="468630"/>
            <a:ext cx="11496040" cy="5890260"/>
          </a:xfrm>
        </p:spPr>
        <p:txBody>
          <a:bodyPr/>
          <a:p>
            <a:pPr lvl="0"/>
            <a:r>
              <a:rPr lang="zh-CN" altLang="en-US"/>
              <a:t>再说</a:t>
            </a:r>
            <a:r>
              <a:rPr lang="en-US" altLang="zh-CN"/>
              <a:t> </a:t>
            </a:r>
            <a:r>
              <a:rPr lang="zh-CN" altLang="en-US"/>
              <a:t>你也没有能力分辨</a:t>
            </a:r>
            <a:br>
              <a:rPr lang="zh-CN" altLang="en-US"/>
            </a:br>
            <a:r>
              <a:rPr lang="zh-CN" altLang="en-US"/>
              <a:t>他道貌岸然</a:t>
            </a:r>
            <a:r>
              <a:rPr lang="en-US" altLang="zh-CN"/>
              <a:t> </a:t>
            </a:r>
            <a:r>
              <a:rPr lang="zh-CN" altLang="en-US"/>
              <a:t>对不对</a:t>
            </a:r>
            <a:br>
              <a:rPr lang="zh-CN" altLang="en-US"/>
            </a:br>
            <a:r>
              <a:rPr lang="zh-CN" altLang="en-US"/>
              <a:t>你也没能力分辨</a:t>
            </a:r>
            <a:br>
              <a:rPr lang="zh-CN" altLang="en-US"/>
            </a:br>
            <a:r>
              <a:rPr lang="zh-CN" altLang="en-US"/>
              <a:t>他所说非法</a:t>
            </a:r>
            <a:br>
              <a:rPr lang="zh-CN" altLang="en-US"/>
            </a:br>
            <a:r>
              <a:rPr lang="zh-CN" altLang="en-US"/>
              <a:t>因为他全部否定别人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7195" y="447040"/>
            <a:ext cx="11464925" cy="5911850"/>
          </a:xfrm>
        </p:spPr>
        <p:txBody>
          <a:bodyPr/>
          <a:p>
            <a:pPr lvl="0"/>
            <a:r>
              <a:rPr lang="zh-CN" altLang="en-US"/>
              <a:t>在你没有办法相提并论</a:t>
            </a:r>
            <a:br>
              <a:rPr lang="zh-CN" altLang="en-US"/>
            </a:br>
            <a:r>
              <a:rPr lang="zh-CN" altLang="en-US"/>
              <a:t>及智慧的比较之下</a:t>
            </a:r>
            <a:br>
              <a:rPr lang="zh-CN" altLang="en-US"/>
            </a:br>
            <a:r>
              <a:rPr lang="zh-CN" altLang="en-US"/>
              <a:t>你就认为他是圣人</a:t>
            </a:r>
            <a:br>
              <a:rPr lang="zh-CN" altLang="en-US"/>
            </a:br>
            <a:r>
              <a:rPr lang="zh-CN" altLang="en-US"/>
              <a:t>问题就出在这个地方</a:t>
            </a:r>
            <a:br>
              <a:rPr lang="zh-CN" altLang="en-US"/>
            </a:br>
            <a:r>
              <a:rPr lang="zh-CN" altLang="en-US"/>
              <a:t>师父</a:t>
            </a:r>
            <a:r>
              <a:rPr lang="en-US" altLang="zh-CN"/>
              <a:t> </a:t>
            </a:r>
            <a:r>
              <a:rPr lang="zh-CN" altLang="en-US"/>
              <a:t>该怎么办呢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73685" y="610870"/>
            <a:ext cx="11608435" cy="5748020"/>
          </a:xfrm>
        </p:spPr>
        <p:txBody>
          <a:bodyPr/>
          <a:p>
            <a:pPr lvl="0"/>
            <a:r>
              <a:rPr lang="zh-CN" altLang="en-US"/>
              <a:t>我说这个</a:t>
            </a:r>
            <a:br>
              <a:rPr lang="zh-CN" altLang="en-US"/>
            </a:br>
            <a:r>
              <a:rPr lang="zh-CN" altLang="en-US"/>
              <a:t>就是回归一句话</a:t>
            </a:r>
            <a:br>
              <a:rPr lang="zh-CN" altLang="en-US"/>
            </a:br>
            <a:r>
              <a:rPr lang="zh-CN" altLang="en-US"/>
              <a:t>这个看你的善根</a:t>
            </a:r>
            <a:br>
              <a:rPr lang="zh-CN" altLang="en-US"/>
            </a:br>
            <a:r>
              <a:rPr lang="zh-CN" altLang="en-US"/>
              <a:t>福德跟因缘</a:t>
            </a:r>
            <a:br>
              <a:rPr lang="zh-CN" altLang="en-US"/>
            </a:br>
            <a:r>
              <a:rPr lang="zh-CN" altLang="en-US"/>
              <a:t>这个就是这样子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88315" y="476885"/>
            <a:ext cx="11393805" cy="5882005"/>
          </a:xfrm>
        </p:spPr>
        <p:txBody>
          <a:bodyPr/>
          <a:p>
            <a:pPr lvl="0"/>
            <a:r>
              <a:rPr lang="zh-CN" altLang="en-US"/>
              <a:t>没有善根</a:t>
            </a:r>
            <a:r>
              <a:rPr lang="en-US" altLang="zh-CN"/>
              <a:t> </a:t>
            </a:r>
            <a:r>
              <a:rPr lang="zh-CN" altLang="en-US"/>
              <a:t>福德</a:t>
            </a:r>
            <a:r>
              <a:rPr lang="en-US" altLang="zh-CN"/>
              <a:t> </a:t>
            </a:r>
            <a:r>
              <a:rPr lang="zh-CN" altLang="en-US"/>
              <a:t>因缘</a:t>
            </a:r>
            <a:br>
              <a:rPr lang="zh-CN" altLang="en-US"/>
            </a:br>
            <a:r>
              <a:rPr lang="zh-CN" altLang="en-US"/>
              <a:t>整个方向弄错了</a:t>
            </a:r>
            <a:br>
              <a:rPr lang="zh-CN" altLang="en-US"/>
            </a:br>
            <a:r>
              <a:rPr lang="zh-CN" altLang="en-US"/>
              <a:t>问题一辈子都错</a:t>
            </a:r>
            <a:br>
              <a:rPr lang="zh-CN" altLang="en-US"/>
            </a:br>
            <a:r>
              <a:rPr lang="zh-CN" altLang="en-US"/>
              <a:t>枉费辛勤</a:t>
            </a:r>
            <a:br>
              <a:rPr lang="zh-CN" altLang="en-US"/>
            </a:br>
            <a:r>
              <a:rPr lang="zh-CN" altLang="en-US"/>
              <a:t>还造了恶业</a:t>
            </a:r>
            <a:br>
              <a:rPr lang="zh-CN" altLang="en-US"/>
            </a:br>
            <a:r>
              <a:rPr lang="zh-CN" altLang="en-US"/>
              <a:t>可不慎乎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4815" y="408305"/>
            <a:ext cx="11457305" cy="5950585"/>
          </a:xfrm>
        </p:spPr>
        <p:txBody>
          <a:bodyPr/>
          <a:p>
            <a:pPr lvl="0"/>
            <a:r>
              <a:rPr lang="zh-CN" altLang="en-US"/>
              <a:t>为什么还造了恶业</a:t>
            </a:r>
            <a:br>
              <a:rPr lang="zh-CN" altLang="en-US"/>
            </a:br>
            <a:r>
              <a:rPr lang="zh-CN" altLang="en-US"/>
              <a:t>因为认为</a:t>
            </a:r>
            <a:br>
              <a:rPr lang="zh-CN" altLang="en-US"/>
            </a:br>
            <a:r>
              <a:rPr lang="zh-CN" altLang="en-US"/>
              <a:t>自己就是对的</a:t>
            </a:r>
            <a:br>
              <a:rPr lang="zh-CN" altLang="en-US"/>
            </a:br>
            <a:r>
              <a:rPr lang="zh-CN" altLang="en-US"/>
              <a:t>别人就是错啊</a:t>
            </a:r>
            <a:r>
              <a:rPr lang="en-US" altLang="zh-CN"/>
              <a:t> </a:t>
            </a:r>
            <a:br>
              <a:rPr lang="zh-CN" altLang="en-US"/>
            </a:br>
            <a:r>
              <a:rPr lang="zh-CN" altLang="en-US"/>
              <a:t>再者</a:t>
            </a:r>
            <a:br>
              <a:rPr lang="zh-CN" altLang="en-US"/>
            </a:br>
            <a:r>
              <a:rPr lang="zh-CN" altLang="en-US"/>
              <a:t>法相宗说</a:t>
            </a:r>
            <a:br>
              <a:rPr lang="zh-CN" altLang="en-US"/>
            </a:br>
            <a:r>
              <a:rPr lang="zh-CN" altLang="en-US"/>
              <a:t>阿赖耶有三种相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43865" y="518795"/>
            <a:ext cx="11438255" cy="5840095"/>
          </a:xfrm>
        </p:spPr>
        <p:txBody>
          <a:bodyPr/>
          <a:p>
            <a:pPr lvl="0"/>
            <a:r>
              <a:rPr lang="zh-CN" altLang="en-US"/>
              <a:t>一、我爱执藏相</a:t>
            </a:r>
            <a:br>
              <a:rPr lang="zh-CN" altLang="en-US"/>
            </a:br>
            <a:r>
              <a:rPr lang="zh-CN" altLang="en-US"/>
              <a:t>这要到第七地满心才断尽</a:t>
            </a:r>
            <a:br>
              <a:rPr lang="zh-CN" altLang="en-US"/>
            </a:br>
            <a:r>
              <a:rPr lang="zh-CN" altLang="en-US"/>
              <a:t>这个我们在唯识学也讲过</a:t>
            </a:r>
            <a:br>
              <a:rPr lang="zh-CN" altLang="en-US"/>
            </a:br>
            <a:r>
              <a:rPr lang="zh-CN" altLang="en-US"/>
              <a:t>二、善恶业果相</a:t>
            </a:r>
            <a:br>
              <a:rPr lang="zh-CN" altLang="en-US"/>
            </a:br>
            <a:r>
              <a:rPr lang="zh-CN" altLang="en-US"/>
              <a:t>这要到金刚后心才永尽</a:t>
            </a:r>
            <a:br>
              <a:rPr lang="zh-CN" altLang="en-US"/>
            </a:br>
            <a:r>
              <a:rPr lang="zh-CN" altLang="en-US"/>
              <a:t>就是成佛了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4485" y="539750"/>
            <a:ext cx="11557635" cy="5819140"/>
          </a:xfrm>
        </p:spPr>
        <p:txBody>
          <a:bodyPr/>
          <a:p>
            <a:pPr lvl="0"/>
            <a:r>
              <a:rPr lang="zh-CN" altLang="en-US"/>
              <a:t>善恶业果相</a:t>
            </a:r>
            <a:br>
              <a:rPr lang="zh-CN" altLang="en-US"/>
            </a:br>
            <a:r>
              <a:rPr lang="zh-CN" altLang="en-US"/>
              <a:t>这要到金刚后心才永尽</a:t>
            </a:r>
            <a:br>
              <a:rPr lang="zh-CN" altLang="en-US"/>
            </a:br>
            <a:r>
              <a:rPr lang="zh-CN" altLang="en-US"/>
              <a:t>三、现种执持相</a:t>
            </a:r>
            <a:br>
              <a:rPr lang="zh-CN" altLang="en-US"/>
            </a:br>
            <a:r>
              <a:rPr lang="zh-CN" altLang="en-US"/>
              <a:t>现种执持相的意思就是说</a:t>
            </a:r>
            <a:br>
              <a:rPr lang="zh-CN" altLang="en-US"/>
            </a:br>
            <a:r>
              <a:rPr lang="zh-CN" altLang="en-US"/>
              <a:t>有大悲愿力所执持</a:t>
            </a:r>
            <a:br>
              <a:rPr lang="zh-CN" altLang="en-US"/>
            </a:br>
            <a:r>
              <a:rPr lang="zh-CN" altLang="en-US"/>
              <a:t>任持如来藏无尽的功德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6080" y="405765"/>
            <a:ext cx="11496040" cy="5953125"/>
          </a:xfrm>
        </p:spPr>
        <p:txBody>
          <a:bodyPr/>
          <a:p>
            <a:pPr lvl="0"/>
            <a:r>
              <a:rPr lang="zh-CN" altLang="en-US"/>
              <a:t>于十方界示现</a:t>
            </a:r>
            <a:br>
              <a:rPr lang="zh-CN" altLang="en-US"/>
            </a:br>
            <a:r>
              <a:rPr lang="zh-CN" altLang="en-US"/>
              <a:t>于十方界普度无量众生</a:t>
            </a:r>
            <a:br>
              <a:rPr lang="zh-CN" altLang="en-US"/>
            </a:br>
            <a:r>
              <a:rPr lang="zh-CN" altLang="en-US"/>
              <a:t>此相则尽未来际</a:t>
            </a:r>
            <a:br>
              <a:rPr lang="zh-CN" altLang="en-US"/>
            </a:br>
            <a:r>
              <a:rPr lang="zh-CN" altLang="en-US"/>
              <a:t>任持功德</a:t>
            </a:r>
            <a:br>
              <a:rPr lang="zh-CN" altLang="en-US"/>
            </a:br>
            <a:r>
              <a:rPr lang="zh-CN" altLang="en-US"/>
              <a:t>所以佛清净</a:t>
            </a:r>
            <a:br>
              <a:rPr lang="zh-CN" altLang="en-US"/>
            </a:br>
            <a:r>
              <a:rPr lang="zh-CN" altLang="en-US"/>
              <a:t>佛从真如清净流出来</a:t>
            </a:r>
            <a:br>
              <a:rPr lang="zh-CN" altLang="en-US"/>
            </a:br>
            <a:r>
              <a:rPr lang="zh-CN" altLang="en-US"/>
              <a:t>它也算是流注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5290" y="374015"/>
            <a:ext cx="11466830" cy="5984875"/>
          </a:xfrm>
        </p:spPr>
        <p:txBody>
          <a:bodyPr/>
          <a:p>
            <a:pPr lvl="0"/>
            <a:r>
              <a:rPr lang="zh-CN" altLang="en-US"/>
              <a:t>但是它是真如清净的流注</a:t>
            </a:r>
            <a:br>
              <a:rPr lang="zh-CN" altLang="en-US"/>
            </a:br>
            <a:r>
              <a:rPr lang="zh-CN" altLang="en-US"/>
              <a:t>流露出来的任持功德</a:t>
            </a:r>
            <a:br>
              <a:rPr lang="zh-CN" altLang="en-US"/>
            </a:br>
            <a:r>
              <a:rPr lang="zh-CN" altLang="en-US"/>
              <a:t>无有遗失</a:t>
            </a:r>
            <a:br>
              <a:rPr lang="zh-CN" altLang="en-US"/>
            </a:br>
            <a:r>
              <a:rPr lang="zh-CN" altLang="en-US"/>
              <a:t>因此</a:t>
            </a:r>
            <a:r>
              <a:rPr lang="en-US" altLang="zh-CN"/>
              <a:t> </a:t>
            </a:r>
            <a:r>
              <a:rPr lang="zh-CN" altLang="en-US"/>
              <a:t>诸佛菩萨</a:t>
            </a:r>
            <a:br>
              <a:rPr lang="zh-CN" altLang="en-US"/>
            </a:br>
            <a:r>
              <a:rPr lang="zh-CN" altLang="en-US"/>
              <a:t>用真如</a:t>
            </a:r>
            <a:br>
              <a:rPr lang="zh-CN" altLang="en-US"/>
            </a:br>
            <a:r>
              <a:rPr lang="zh-CN" altLang="en-US"/>
              <a:t>清净自性任持功德</a:t>
            </a:r>
            <a:br>
              <a:rPr lang="zh-CN" altLang="en-US"/>
            </a:br>
            <a:r>
              <a:rPr lang="zh-CN" altLang="en-US"/>
              <a:t>无有遗失</a:t>
            </a:r>
            <a:r>
              <a:rPr lang="en-US" altLang="zh-CN"/>
              <a:t> </a:t>
            </a:r>
            <a:r>
              <a:rPr lang="zh-CN" altLang="en-US"/>
              <a:t>尽未来际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7515" y="394335"/>
            <a:ext cx="11444605" cy="5964555"/>
          </a:xfrm>
        </p:spPr>
        <p:txBody>
          <a:bodyPr/>
          <a:p>
            <a:pPr lvl="0"/>
            <a:r>
              <a:rPr lang="zh-CN" altLang="en-US"/>
              <a:t>因此你受菩萨戒以后</a:t>
            </a:r>
            <a:br>
              <a:rPr lang="zh-CN" altLang="en-US"/>
            </a:br>
            <a:r>
              <a:rPr lang="zh-CN" altLang="en-US"/>
              <a:t>就是尽未来际</a:t>
            </a:r>
            <a:br>
              <a:rPr lang="zh-CN" altLang="en-US"/>
            </a:br>
            <a:r>
              <a:rPr lang="zh-CN" altLang="en-US"/>
              <a:t>菩萨戒没有舍戒的</a:t>
            </a:r>
            <a:r>
              <a:rPr lang="en-US" altLang="zh-CN"/>
              <a:t> </a:t>
            </a:r>
            <a:r>
              <a:rPr lang="zh-CN" altLang="en-US"/>
              <a:t>说</a:t>
            </a:r>
            <a:br>
              <a:rPr lang="zh-CN" altLang="en-US"/>
            </a:br>
            <a:r>
              <a:rPr lang="zh-CN" altLang="en-US"/>
              <a:t>我受了菩萨戒以后</a:t>
            </a:r>
            <a:br>
              <a:rPr lang="zh-CN" altLang="en-US"/>
            </a:br>
            <a:r>
              <a:rPr lang="zh-CN" altLang="en-US"/>
              <a:t>哎呀</a:t>
            </a:r>
            <a:r>
              <a:rPr lang="en-US" altLang="zh-CN"/>
              <a:t> </a:t>
            </a:r>
            <a:r>
              <a:rPr lang="zh-CN" altLang="en-US"/>
              <a:t>我犯了杀盗淫妄</a:t>
            </a:r>
            <a:br>
              <a:rPr lang="zh-CN" altLang="en-US"/>
            </a:br>
            <a:r>
              <a:rPr lang="zh-CN" altLang="en-US"/>
              <a:t>多少犯了一点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5130" y="383540"/>
            <a:ext cx="11476990" cy="5975350"/>
          </a:xfrm>
        </p:spPr>
        <p:txBody>
          <a:bodyPr/>
          <a:p>
            <a:pPr lvl="0"/>
            <a:r>
              <a:rPr lang="zh-CN" altLang="en-US"/>
              <a:t>大戒不犯小戒不断</a:t>
            </a:r>
            <a:br>
              <a:rPr lang="zh-CN" altLang="en-US"/>
            </a:br>
            <a:r>
              <a:rPr lang="zh-CN" altLang="en-US"/>
              <a:t>觉得受持这个</a:t>
            </a:r>
            <a:br>
              <a:rPr lang="zh-CN" altLang="en-US"/>
            </a:br>
            <a:r>
              <a:rPr lang="zh-CN" altLang="en-US"/>
              <a:t>菩萨戒很麻烦</a:t>
            </a:r>
            <a:br>
              <a:rPr lang="zh-CN" altLang="en-US"/>
            </a:br>
            <a:r>
              <a:rPr lang="zh-CN" altLang="en-US"/>
              <a:t>没有用的</a:t>
            </a:r>
            <a:br>
              <a:rPr lang="zh-CN" altLang="en-US"/>
            </a:br>
            <a:r>
              <a:rPr lang="zh-CN" altLang="en-US"/>
              <a:t>师父</a:t>
            </a:r>
            <a:r>
              <a:rPr lang="en-US" altLang="zh-CN"/>
              <a:t> </a:t>
            </a:r>
            <a:r>
              <a:rPr lang="zh-CN" altLang="en-US"/>
              <a:t>我来你面前</a:t>
            </a:r>
            <a:br>
              <a:rPr lang="zh-CN" altLang="en-US"/>
            </a:br>
            <a:r>
              <a:rPr lang="zh-CN" altLang="en-US"/>
              <a:t>我舍菩萨戒</a:t>
            </a:r>
            <a:br>
              <a:rPr lang="zh-CN" altLang="en-US"/>
            </a:br>
            <a:r>
              <a:rPr lang="zh-CN" altLang="en-US"/>
              <a:t>没有用的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5605" y="363855"/>
            <a:ext cx="11486515" cy="5995035"/>
          </a:xfrm>
        </p:spPr>
        <p:txBody>
          <a:bodyPr/>
          <a:p>
            <a:pPr lvl="0"/>
            <a:r>
              <a:rPr lang="zh-CN" altLang="en-US"/>
              <a:t>受菩萨戒</a:t>
            </a:r>
            <a:br>
              <a:rPr lang="zh-CN" altLang="en-US"/>
            </a:br>
            <a:r>
              <a:rPr lang="zh-CN" altLang="en-US"/>
              <a:t>是尽未来际</a:t>
            </a:r>
            <a:br>
              <a:rPr lang="zh-CN" altLang="en-US"/>
            </a:br>
            <a:r>
              <a:rPr lang="zh-CN" altLang="en-US"/>
              <a:t>没有舍的</a:t>
            </a:r>
            <a:br>
              <a:rPr lang="zh-CN" altLang="en-US"/>
            </a:br>
            <a:r>
              <a:rPr lang="zh-CN" altLang="en-US"/>
              <a:t>五戒可以舍</a:t>
            </a:r>
            <a:br>
              <a:rPr lang="zh-CN" altLang="en-US"/>
            </a:br>
            <a:r>
              <a:rPr lang="zh-CN" altLang="en-US"/>
              <a:t>八关斋戒可以舍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4485" y="353060"/>
            <a:ext cx="11557635" cy="6005830"/>
          </a:xfrm>
        </p:spPr>
        <p:txBody>
          <a:bodyPr/>
          <a:p>
            <a:pPr lvl="0"/>
            <a:r>
              <a:rPr lang="zh-CN" altLang="en-US"/>
              <a:t>式叉摩那戒可以舍</a:t>
            </a:r>
            <a:br>
              <a:rPr lang="zh-CN" altLang="en-US"/>
            </a:br>
            <a:r>
              <a:rPr lang="zh-CN" altLang="en-US"/>
              <a:t>比丘</a:t>
            </a:r>
            <a:r>
              <a:rPr lang="en-US" altLang="zh-CN"/>
              <a:t> </a:t>
            </a:r>
            <a:r>
              <a:rPr lang="zh-CN" altLang="en-US"/>
              <a:t>比丘尼戒都可以舍</a:t>
            </a:r>
            <a:br>
              <a:rPr lang="zh-CN" altLang="en-US"/>
            </a:br>
            <a:r>
              <a:rPr lang="zh-CN" altLang="en-US"/>
              <a:t>五戒</a:t>
            </a:r>
            <a:r>
              <a:rPr lang="en-US" altLang="zh-CN"/>
              <a:t> </a:t>
            </a:r>
            <a:r>
              <a:rPr lang="zh-CN" altLang="en-US"/>
              <a:t>式叉摩那学戒女</a:t>
            </a:r>
            <a:br>
              <a:rPr lang="zh-CN" altLang="en-US"/>
            </a:br>
            <a:r>
              <a:rPr lang="zh-CN" altLang="en-US"/>
              <a:t>沙弥沙弥尼戒</a:t>
            </a:r>
            <a:br>
              <a:rPr lang="zh-CN" altLang="en-US"/>
            </a:br>
            <a:r>
              <a:rPr lang="zh-CN" altLang="en-US"/>
              <a:t>比丘比丘尼戒</a:t>
            </a:r>
            <a:br>
              <a:rPr lang="zh-CN" altLang="en-US"/>
            </a:br>
            <a:r>
              <a:rPr lang="zh-CN" altLang="en-US"/>
              <a:t>这个都可以舍的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45440" y="435610"/>
            <a:ext cx="11536680" cy="5923280"/>
          </a:xfrm>
        </p:spPr>
        <p:txBody>
          <a:bodyPr/>
          <a:p>
            <a:pPr lvl="0"/>
            <a:r>
              <a:rPr lang="zh-CN" altLang="en-US"/>
              <a:t>我今天不出家</a:t>
            </a:r>
            <a:br>
              <a:rPr lang="zh-CN" altLang="en-US"/>
            </a:br>
            <a:r>
              <a:rPr lang="zh-CN" altLang="en-US"/>
              <a:t>假设说</a:t>
            </a:r>
            <a:r>
              <a:rPr lang="en-US" altLang="zh-CN"/>
              <a:t> </a:t>
            </a:r>
            <a:r>
              <a:rPr lang="zh-CN" altLang="en-US"/>
              <a:t>我认为</a:t>
            </a:r>
            <a:br>
              <a:rPr lang="zh-CN" altLang="en-US"/>
            </a:br>
            <a:r>
              <a:rPr lang="zh-CN" altLang="en-US"/>
              <a:t>这个做</a:t>
            </a:r>
            <a:br>
              <a:rPr lang="zh-CN" altLang="en-US"/>
            </a:br>
            <a:r>
              <a:rPr lang="zh-CN" altLang="en-US"/>
              <a:t>在家居士比较好</a:t>
            </a:r>
            <a:r>
              <a:rPr lang="en-US" altLang="zh-CN"/>
              <a:t> </a:t>
            </a:r>
            <a:br>
              <a:rPr lang="en-US" altLang="zh-CN"/>
            </a:br>
            <a:r>
              <a:rPr lang="en-US" altLang="zh-CN"/>
              <a:t>诸位 </a:t>
            </a:r>
            <a:br>
              <a:rPr lang="en-US" altLang="zh-CN"/>
            </a:br>
            <a:r>
              <a:rPr lang="en-US" altLang="zh-CN"/>
              <a:t>受戒很辛苦的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4810" y="383540"/>
            <a:ext cx="11497310" cy="5975350"/>
          </a:xfrm>
        </p:spPr>
        <p:txBody>
          <a:bodyPr/>
          <a:p>
            <a:pPr lvl="0"/>
            <a:r>
              <a:rPr lang="en-US" altLang="zh-CN"/>
              <a:t>你要做沙弥</a:t>
            </a:r>
            <a:br>
              <a:rPr lang="en-US" altLang="zh-CN"/>
            </a:br>
            <a:r>
              <a:rPr lang="en-US" altLang="zh-CN"/>
              <a:t>按照佛的戒律</a:t>
            </a:r>
            <a:br>
              <a:rPr lang="en-US" altLang="zh-CN"/>
            </a:br>
            <a:r>
              <a:rPr lang="en-US" altLang="zh-CN"/>
              <a:t>要观察沙弥四个月</a:t>
            </a:r>
            <a:br>
              <a:rPr lang="en-US" altLang="zh-CN"/>
            </a:br>
            <a:r>
              <a:rPr lang="en-US" altLang="zh-CN"/>
              <a:t>才可以剃度出家</a:t>
            </a:r>
            <a:br>
              <a:rPr lang="en-US" altLang="zh-CN"/>
            </a:br>
            <a:r>
              <a:rPr lang="en-US" altLang="zh-CN"/>
              <a:t>观察四个月</a:t>
            </a:r>
            <a:br>
              <a:rPr lang="en-US" altLang="zh-CN"/>
            </a:br>
            <a:r>
              <a:rPr lang="en-US" altLang="zh-CN"/>
              <a:t>但是一般像我们讲堂</a:t>
            </a:r>
            <a:br>
              <a:rPr lang="en-US" altLang="zh-CN"/>
            </a:br>
            <a:r>
              <a:rPr lang="en-US" altLang="zh-CN"/>
              <a:t>就观察比较久一点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7835" y="529590"/>
            <a:ext cx="11424285" cy="5829300"/>
          </a:xfrm>
        </p:spPr>
        <p:txBody>
          <a:bodyPr/>
          <a:p>
            <a:pPr lvl="0"/>
            <a:r>
              <a:rPr lang="en-US" altLang="zh-CN"/>
              <a:t>如果这个人善根深厚</a:t>
            </a:r>
            <a:br>
              <a:rPr lang="en-US" altLang="zh-CN"/>
            </a:br>
            <a:r>
              <a:rPr lang="en-US" altLang="zh-CN"/>
              <a:t>对不对</a:t>
            </a:r>
            <a:br>
              <a:rPr lang="en-US" altLang="zh-CN"/>
            </a:br>
            <a:r>
              <a:rPr lang="en-US" altLang="zh-CN"/>
              <a:t>我们看就知道</a:t>
            </a:r>
            <a:br>
              <a:rPr lang="en-US" altLang="zh-CN"/>
            </a:br>
            <a:r>
              <a:rPr lang="en-US" altLang="zh-CN"/>
              <a:t>这个善根深厚</a:t>
            </a:r>
            <a:br>
              <a:rPr lang="en-US" altLang="zh-CN"/>
            </a:br>
            <a:r>
              <a:rPr lang="en-US" altLang="zh-CN"/>
              <a:t>那个没问题</a:t>
            </a:r>
            <a:br>
              <a:rPr lang="en-US" altLang="zh-CN"/>
            </a:br>
            <a:r>
              <a:rPr lang="en-US" altLang="zh-CN"/>
              <a:t>这个也超过了四个月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94005" y="435610"/>
            <a:ext cx="11588115" cy="5923280"/>
          </a:xfrm>
        </p:spPr>
        <p:txBody>
          <a:bodyPr/>
          <a:p>
            <a:pPr lvl="0"/>
            <a:r>
              <a:rPr lang="en-US" altLang="zh-CN"/>
              <a:t>一般我们要观察两年</a:t>
            </a:r>
            <a:br>
              <a:rPr lang="en-US" altLang="zh-CN"/>
            </a:br>
            <a:r>
              <a:rPr lang="en-US" altLang="zh-CN"/>
              <a:t>再来观察两年</a:t>
            </a:r>
            <a:br>
              <a:rPr lang="en-US" altLang="zh-CN"/>
            </a:br>
            <a:r>
              <a:rPr lang="en-US" altLang="zh-CN"/>
              <a:t>你要五堂课诵</a:t>
            </a:r>
            <a:br>
              <a:rPr lang="en-US" altLang="zh-CN"/>
            </a:br>
            <a:r>
              <a:rPr lang="en-US" altLang="zh-CN"/>
              <a:t>你要去受三坛大戒</a:t>
            </a:r>
            <a:br>
              <a:rPr lang="en-US" altLang="zh-CN"/>
            </a:br>
            <a:r>
              <a:rPr lang="en-US" altLang="zh-CN"/>
              <a:t>五堂课诵</a:t>
            </a:r>
            <a:br>
              <a:rPr lang="en-US" altLang="zh-CN"/>
            </a:br>
            <a:r>
              <a:rPr lang="en-US" altLang="zh-CN"/>
              <a:t>要背诵楞严十小咒</a:t>
            </a:r>
            <a:br>
              <a:rPr lang="en-US" altLang="zh-CN"/>
            </a:br>
            <a:r>
              <a:rPr lang="en-US" altLang="zh-CN"/>
              <a:t>毗尼作持等等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5125" y="600075"/>
            <a:ext cx="11516995" cy="5758815"/>
          </a:xfrm>
        </p:spPr>
        <p:txBody>
          <a:bodyPr/>
          <a:p>
            <a:pPr lvl="0"/>
            <a:r>
              <a:rPr lang="en-US" altLang="zh-CN"/>
              <a:t>五堂课诵统统要背</a:t>
            </a:r>
            <a:br>
              <a:rPr lang="en-US" altLang="zh-CN"/>
            </a:br>
            <a:r>
              <a:rPr lang="en-US" altLang="zh-CN"/>
              <a:t>蒙山 弥陀经 八十八佛</a:t>
            </a:r>
            <a:br>
              <a:rPr lang="en-US" altLang="zh-CN"/>
            </a:br>
            <a:r>
              <a:rPr lang="en-US" altLang="zh-CN"/>
              <a:t>统统要会背</a:t>
            </a:r>
            <a:br>
              <a:rPr lang="en-US" altLang="zh-CN"/>
            </a:br>
            <a:r>
              <a:rPr lang="en-US" altLang="zh-CN"/>
              <a:t>然后到这个戒坛</a:t>
            </a:r>
            <a:br>
              <a:rPr lang="en-US" altLang="zh-CN"/>
            </a:br>
            <a:r>
              <a:rPr lang="en-US" altLang="zh-CN"/>
              <a:t>一般来讲三十三天</a:t>
            </a:r>
            <a:br>
              <a:rPr lang="en-US" altLang="zh-CN"/>
            </a:br>
            <a:r>
              <a:rPr lang="en-US" altLang="zh-CN"/>
              <a:t>在台湾是这样子的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6875" y="570230"/>
            <a:ext cx="11485245" cy="5788660"/>
          </a:xfrm>
        </p:spPr>
        <p:txBody>
          <a:bodyPr/>
          <a:p>
            <a:pPr lvl="0"/>
            <a:r>
              <a:rPr lang="en-US" altLang="zh-CN"/>
              <a:t>有的人是六十天</a:t>
            </a:r>
            <a:br>
              <a:rPr lang="en-US" altLang="zh-CN"/>
            </a:br>
            <a:r>
              <a:rPr lang="en-US" altLang="zh-CN"/>
              <a:t>两倍的时间</a:t>
            </a:r>
            <a:br>
              <a:rPr lang="en-US" altLang="zh-CN"/>
            </a:br>
            <a:r>
              <a:rPr lang="en-US" altLang="zh-CN"/>
              <a:t>受完比丘戒</a:t>
            </a:r>
            <a:br>
              <a:rPr lang="en-US" altLang="zh-CN"/>
            </a:br>
            <a:r>
              <a:rPr lang="en-US" altLang="zh-CN"/>
              <a:t>你想想看</a:t>
            </a:r>
            <a:br>
              <a:rPr lang="en-US" altLang="zh-CN"/>
            </a:br>
            <a:r>
              <a:rPr lang="en-US" altLang="zh-CN"/>
              <a:t>要搞这么久</a:t>
            </a:r>
            <a:br>
              <a:rPr lang="en-US" altLang="zh-CN"/>
            </a:br>
            <a:r>
              <a:rPr lang="en-US" altLang="zh-CN"/>
              <a:t>才得到比丘戒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7515" y="661670"/>
            <a:ext cx="11444605" cy="5697220"/>
          </a:xfrm>
        </p:spPr>
        <p:txBody>
          <a:bodyPr/>
          <a:p>
            <a:pPr lvl="0"/>
            <a:r>
              <a:rPr lang="en-US" altLang="zh-CN"/>
              <a:t>舍戒有多简单</a:t>
            </a:r>
            <a:br>
              <a:rPr lang="en-US" altLang="zh-CN"/>
            </a:br>
            <a:r>
              <a:rPr lang="en-US" altLang="zh-CN"/>
              <a:t>你知道吗</a:t>
            </a:r>
            <a:br>
              <a:rPr lang="en-US" altLang="zh-CN"/>
            </a:br>
            <a:r>
              <a:rPr lang="en-US" altLang="zh-CN"/>
              <a:t>舍戒非常简单</a:t>
            </a:r>
            <a:br>
              <a:rPr lang="en-US" altLang="zh-CN"/>
            </a:br>
            <a:r>
              <a:rPr lang="en-US" altLang="zh-CN"/>
              <a:t>如果你比丘戒</a:t>
            </a:r>
            <a:br>
              <a:rPr lang="en-US" altLang="zh-CN"/>
            </a:br>
            <a:r>
              <a:rPr lang="en-US" altLang="zh-CN"/>
              <a:t>我觉得我很烦恼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1635" y="353695"/>
            <a:ext cx="11500485" cy="6005195"/>
          </a:xfrm>
        </p:spPr>
        <p:txBody>
          <a:bodyPr/>
          <a:p>
            <a:pPr lvl="0"/>
            <a:r>
              <a:rPr lang="en-US" altLang="zh-CN"/>
              <a:t>有一个比丘跟我讲  </a:t>
            </a:r>
            <a:br>
              <a:rPr lang="en-US" altLang="zh-CN"/>
            </a:br>
            <a:r>
              <a:rPr lang="en-US" altLang="zh-CN"/>
              <a:t>师父</a:t>
            </a:r>
            <a:br>
              <a:rPr lang="en-US" altLang="zh-CN"/>
            </a:br>
            <a:r>
              <a:rPr lang="en-US" altLang="zh-CN"/>
              <a:t>我这个淫欲心太重了</a:t>
            </a:r>
            <a:br>
              <a:rPr lang="en-US" altLang="zh-CN"/>
            </a:br>
            <a:r>
              <a:rPr lang="en-US" altLang="zh-CN"/>
              <a:t>我就自己克制不了</a:t>
            </a:r>
            <a:br>
              <a:rPr lang="en-US" altLang="zh-CN"/>
            </a:br>
            <a:r>
              <a:rPr lang="en-US" altLang="zh-CN"/>
              <a:t>我觉得</a:t>
            </a:r>
            <a:br>
              <a:rPr lang="en-US" altLang="zh-CN"/>
            </a:br>
            <a:r>
              <a:rPr lang="en-US" altLang="zh-CN"/>
              <a:t>我很不清净受人供养</a:t>
            </a:r>
            <a:br>
              <a:rPr lang="en-US" altLang="zh-CN"/>
            </a:br>
            <a:r>
              <a:rPr lang="en-US" altLang="zh-CN"/>
              <a:t>我还是还俗好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45440" y="394335"/>
            <a:ext cx="11536680" cy="5964555"/>
          </a:xfrm>
        </p:spPr>
        <p:txBody>
          <a:bodyPr/>
          <a:p>
            <a:pPr lvl="0"/>
            <a:r>
              <a:rPr lang="en-US" altLang="zh-CN"/>
              <a:t>我说 你想想看</a:t>
            </a:r>
            <a:br>
              <a:rPr lang="en-US" altLang="zh-CN"/>
            </a:br>
            <a:r>
              <a:rPr lang="en-US" altLang="zh-CN"/>
              <a:t>戒律里面有讲</a:t>
            </a:r>
            <a:br>
              <a:rPr lang="en-US" altLang="zh-CN"/>
            </a:br>
            <a:r>
              <a:rPr lang="en-US" altLang="zh-CN"/>
              <a:t>宁可下地狱而出家</a:t>
            </a:r>
            <a:br>
              <a:rPr lang="en-US" altLang="zh-CN"/>
            </a:br>
            <a:r>
              <a:rPr lang="en-US" altLang="zh-CN"/>
              <a:t>现出家相</a:t>
            </a:r>
            <a:br>
              <a:rPr lang="en-US" altLang="zh-CN"/>
            </a:br>
            <a:r>
              <a:rPr lang="en-US" altLang="zh-CN"/>
              <a:t>也不愿去得人天身</a:t>
            </a:r>
            <a:br>
              <a:rPr lang="en-US" altLang="zh-CN"/>
            </a:br>
            <a:r>
              <a:rPr lang="en-US" altLang="zh-CN"/>
              <a:t>再去做在家居士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4810" y="517525"/>
            <a:ext cx="11497310" cy="5841365"/>
          </a:xfrm>
        </p:spPr>
        <p:txBody>
          <a:bodyPr/>
          <a:p>
            <a:pPr lvl="0"/>
            <a:r>
              <a:rPr lang="en-US" altLang="zh-CN"/>
              <a:t>为什么呢</a:t>
            </a:r>
            <a:br>
              <a:rPr lang="en-US" altLang="zh-CN"/>
            </a:br>
            <a:r>
              <a:rPr lang="en-US" altLang="zh-CN"/>
              <a:t>因为你这辈子</a:t>
            </a:r>
            <a:br>
              <a:rPr lang="en-US" altLang="zh-CN"/>
            </a:br>
            <a:r>
              <a:rPr lang="en-US" altLang="zh-CN"/>
              <a:t>现出家身的话</a:t>
            </a:r>
            <a:br>
              <a:rPr lang="en-US" altLang="zh-CN"/>
            </a:br>
            <a:r>
              <a:rPr lang="en-US" altLang="zh-CN"/>
              <a:t>你这个善根福德</a:t>
            </a:r>
            <a:br>
              <a:rPr lang="en-US" altLang="zh-CN"/>
            </a:br>
            <a:r>
              <a:rPr lang="en-US" altLang="zh-CN"/>
              <a:t>因缘菩提种子在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2270" y="469265"/>
            <a:ext cx="11499850" cy="5889625"/>
          </a:xfrm>
        </p:spPr>
        <p:txBody>
          <a:bodyPr/>
          <a:p>
            <a:pPr lvl="0"/>
            <a:r>
              <a:rPr lang="en-US" altLang="zh-CN"/>
              <a:t>经百千万劫</a:t>
            </a:r>
            <a:br>
              <a:rPr lang="en-US" altLang="zh-CN"/>
            </a:br>
            <a:r>
              <a:rPr lang="en-US" altLang="zh-CN"/>
              <a:t>就算你造业了</a:t>
            </a:r>
            <a:br>
              <a:rPr lang="en-US" altLang="zh-CN"/>
            </a:br>
            <a:r>
              <a:rPr lang="en-US" altLang="zh-CN"/>
              <a:t>不守戒律</a:t>
            </a:r>
            <a:br>
              <a:rPr lang="en-US" altLang="zh-CN"/>
            </a:br>
            <a:r>
              <a:rPr lang="en-US" altLang="zh-CN"/>
              <a:t>或者不修行</a:t>
            </a:r>
            <a:br>
              <a:rPr lang="en-US" altLang="zh-CN"/>
            </a:br>
            <a:r>
              <a:rPr lang="en-US" altLang="zh-CN"/>
              <a:t>就算堕三恶道了</a:t>
            </a:r>
            <a:br>
              <a:rPr lang="en-US" altLang="zh-CN"/>
            </a:br>
            <a:r>
              <a:rPr lang="en-US" altLang="zh-CN"/>
              <a:t>在戒律学里面讲</a:t>
            </a:r>
            <a:br>
              <a:rPr lang="en-US" altLang="zh-CN"/>
            </a:br>
            <a:r>
              <a:rPr lang="en-US" altLang="zh-CN"/>
              <a:t>还是鼓励你要出家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6235" y="374650"/>
            <a:ext cx="11525885" cy="5984240"/>
          </a:xfrm>
        </p:spPr>
        <p:txBody>
          <a:bodyPr/>
          <a:p>
            <a:pPr lvl="0"/>
            <a:r>
              <a:rPr lang="en-US" altLang="zh-CN"/>
              <a:t>要还俗</a:t>
            </a:r>
            <a:br>
              <a:rPr lang="en-US" altLang="zh-CN"/>
            </a:br>
            <a:r>
              <a:rPr lang="en-US" altLang="zh-CN"/>
              <a:t>我说你</a:t>
            </a:r>
            <a:br>
              <a:rPr lang="en-US" altLang="zh-CN"/>
            </a:br>
            <a:r>
              <a:rPr lang="en-US" altLang="zh-CN"/>
              <a:t>要不要考虑一下</a:t>
            </a:r>
            <a:br>
              <a:rPr lang="en-US" altLang="zh-CN"/>
            </a:br>
            <a:r>
              <a:rPr lang="en-US" altLang="zh-CN"/>
              <a:t>他说 师父</a:t>
            </a:r>
            <a:br>
              <a:rPr lang="en-US" altLang="zh-CN"/>
            </a:br>
            <a:r>
              <a:rPr lang="en-US" altLang="zh-CN"/>
              <a:t>还俗会仪式</a:t>
            </a:r>
            <a:br>
              <a:rPr lang="en-US" altLang="zh-CN"/>
            </a:br>
            <a:r>
              <a:rPr lang="en-US" altLang="zh-CN"/>
              <a:t>很麻烦吗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5600" y="302260"/>
            <a:ext cx="11526520" cy="6056630"/>
          </a:xfrm>
        </p:spPr>
        <p:txBody>
          <a:bodyPr/>
          <a:p>
            <a:pPr lvl="0"/>
            <a:r>
              <a:rPr lang="en-US" altLang="zh-CN"/>
              <a:t>我说 还俗很简单</a:t>
            </a:r>
            <a:br>
              <a:rPr lang="en-US" altLang="zh-CN"/>
            </a:br>
            <a:r>
              <a:rPr lang="en-US" altLang="zh-CN"/>
              <a:t>你要跟我念三句</a:t>
            </a:r>
            <a:br>
              <a:rPr lang="en-US" altLang="zh-CN"/>
            </a:br>
            <a:r>
              <a:rPr lang="en-US" altLang="zh-CN"/>
              <a:t>你就还俗</a:t>
            </a:r>
            <a:br>
              <a:rPr lang="en-US" altLang="zh-CN"/>
            </a:br>
            <a:r>
              <a:rPr lang="en-US" altLang="zh-CN"/>
              <a:t>跪在佛前点三支香</a:t>
            </a:r>
            <a:br>
              <a:rPr lang="en-US" altLang="zh-CN"/>
            </a:br>
            <a:r>
              <a:rPr lang="en-US" altLang="zh-CN"/>
              <a:t>说 我某某</a:t>
            </a:r>
            <a:br>
              <a:rPr lang="en-US" altLang="zh-CN"/>
            </a:br>
            <a:r>
              <a:rPr lang="en-US" altLang="zh-CN"/>
              <a:t>不乐出家 乐在家</a:t>
            </a:r>
            <a:br>
              <a:rPr lang="en-US" altLang="zh-CN"/>
            </a:br>
            <a:r>
              <a:rPr lang="en-US" altLang="zh-CN"/>
              <a:t>不乐出家 乐于在家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44805" y="528320"/>
            <a:ext cx="11537315" cy="5830570"/>
          </a:xfrm>
        </p:spPr>
        <p:txBody>
          <a:bodyPr/>
          <a:p>
            <a:pPr lvl="0"/>
            <a:r>
              <a:rPr lang="en-US" altLang="zh-CN"/>
              <a:t>我乐于在家</a:t>
            </a:r>
            <a:br>
              <a:rPr lang="en-US" altLang="zh-CN"/>
            </a:br>
            <a:r>
              <a:rPr lang="en-US" altLang="zh-CN"/>
              <a:t>护持三宝</a:t>
            </a:r>
            <a:br>
              <a:rPr lang="en-US" altLang="zh-CN"/>
            </a:br>
            <a:r>
              <a:rPr lang="en-US" altLang="zh-CN"/>
              <a:t>我不乐出家</a:t>
            </a:r>
            <a:br>
              <a:rPr lang="en-US" altLang="zh-CN"/>
            </a:br>
            <a:r>
              <a:rPr lang="en-US" altLang="zh-CN"/>
              <a:t>我出家</a:t>
            </a:r>
            <a:br>
              <a:rPr lang="en-US" altLang="zh-CN"/>
            </a:br>
            <a:r>
              <a:rPr lang="en-US" altLang="zh-CN"/>
              <a:t>苦恼无量</a:t>
            </a:r>
            <a:br>
              <a:rPr lang="en-US" altLang="zh-CN"/>
            </a:br>
            <a:r>
              <a:rPr lang="en-US" altLang="zh-CN"/>
              <a:t>我乐于在家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5920" y="332105"/>
            <a:ext cx="11506200" cy="6026785"/>
          </a:xfrm>
        </p:spPr>
        <p:txBody>
          <a:bodyPr/>
          <a:p>
            <a:pPr lvl="0"/>
            <a:r>
              <a:rPr lang="en-US" altLang="zh-CN"/>
              <a:t>如是三遍</a:t>
            </a:r>
            <a:br>
              <a:rPr lang="en-US" altLang="zh-CN"/>
            </a:br>
            <a:r>
              <a:rPr lang="en-US" altLang="zh-CN"/>
              <a:t>我乐居士身</a:t>
            </a:r>
            <a:br>
              <a:rPr lang="en-US" altLang="zh-CN"/>
            </a:br>
            <a:r>
              <a:rPr lang="en-US" altLang="zh-CN"/>
              <a:t>不乐出家相</a:t>
            </a:r>
            <a:br>
              <a:rPr lang="en-US" altLang="zh-CN"/>
            </a:br>
            <a:r>
              <a:rPr lang="en-US" altLang="zh-CN"/>
              <a:t>就这样念三次</a:t>
            </a:r>
            <a:br>
              <a:rPr lang="en-US" altLang="zh-CN"/>
            </a:br>
            <a:r>
              <a:rPr lang="en-US" altLang="zh-CN"/>
              <a:t>我弟子功德</a:t>
            </a:r>
            <a:br>
              <a:rPr lang="en-US" altLang="zh-CN"/>
            </a:br>
            <a:r>
              <a:rPr lang="en-US" altLang="zh-CN"/>
              <a:t>不乐出家乐在家</a:t>
            </a:r>
            <a:br>
              <a:rPr lang="en-US" altLang="zh-CN"/>
            </a:br>
            <a:r>
              <a:rPr lang="en-US" altLang="zh-CN"/>
              <a:t>我出家烦闷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4800" y="383540"/>
            <a:ext cx="11577320" cy="5975350"/>
          </a:xfrm>
        </p:spPr>
        <p:txBody>
          <a:bodyPr/>
          <a:p>
            <a:pPr lvl="0"/>
            <a:r>
              <a:rPr lang="en-US" altLang="zh-CN"/>
              <a:t>我乐于现在家居士身</a:t>
            </a:r>
            <a:br>
              <a:rPr lang="en-US" altLang="zh-CN"/>
            </a:br>
            <a:r>
              <a:rPr lang="en-US" altLang="zh-CN"/>
              <a:t>护持佛陀的正法</a:t>
            </a:r>
            <a:br>
              <a:rPr lang="en-US" altLang="zh-CN"/>
            </a:br>
            <a:r>
              <a:rPr lang="en-US" altLang="zh-CN"/>
              <a:t>念三遍 即失比丘戒</a:t>
            </a:r>
            <a:br>
              <a:rPr lang="en-US" altLang="zh-CN"/>
            </a:br>
            <a:r>
              <a:rPr lang="en-US" altLang="zh-CN"/>
              <a:t>袈裟立刻脱下来</a:t>
            </a:r>
            <a:br>
              <a:rPr lang="en-US" altLang="zh-CN"/>
            </a:br>
            <a:r>
              <a:rPr lang="en-US" altLang="zh-CN"/>
              <a:t>不要三分钟</a:t>
            </a:r>
            <a:br>
              <a:rPr lang="en-US" altLang="zh-CN"/>
            </a:br>
            <a:r>
              <a:rPr lang="en-US" altLang="zh-CN"/>
              <a:t>袈裟脱下来</a:t>
            </a:r>
            <a:br>
              <a:rPr lang="en-US" altLang="zh-CN"/>
            </a:br>
            <a:r>
              <a:rPr lang="en-US" altLang="zh-CN"/>
              <a:t>就是居士身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5125" y="455930"/>
            <a:ext cx="11516995" cy="5902960"/>
          </a:xfrm>
        </p:spPr>
        <p:txBody>
          <a:bodyPr/>
          <a:p>
            <a:pPr lvl="0"/>
            <a:r>
              <a:rPr lang="en-US" altLang="zh-CN">
                <a:sym typeface="+mn-ea"/>
              </a:rPr>
              <a:t>开玩笑不算</a:t>
            </a:r>
            <a:br>
              <a:rPr lang="en-US" altLang="zh-CN">
                <a:sym typeface="+mn-ea"/>
              </a:rPr>
            </a:br>
            <a:r>
              <a:rPr lang="en-US" altLang="zh-CN"/>
              <a:t>我不想出家</a:t>
            </a:r>
            <a:br>
              <a:rPr lang="en-US" altLang="zh-CN"/>
            </a:br>
            <a:r>
              <a:rPr lang="en-US" altLang="zh-CN"/>
              <a:t>这个不算</a:t>
            </a:r>
            <a:br>
              <a:rPr lang="en-US" altLang="zh-CN"/>
            </a:br>
            <a:r>
              <a:rPr lang="en-US" altLang="zh-CN"/>
              <a:t>是很正式的点香</a:t>
            </a:r>
            <a:br>
              <a:rPr lang="en-US" altLang="zh-CN"/>
            </a:br>
            <a:r>
              <a:rPr lang="en-US" altLang="zh-CN"/>
              <a:t>还要有一个比丘作证</a:t>
            </a:r>
            <a:br>
              <a:rPr lang="en-US" altLang="zh-CN"/>
            </a:br>
            <a:r>
              <a:rPr lang="en-US" altLang="zh-CN"/>
              <a:t>自己在家里乱讲不行的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7355" y="570230"/>
            <a:ext cx="11454765" cy="5788660"/>
          </a:xfrm>
        </p:spPr>
        <p:txBody>
          <a:bodyPr/>
          <a:p>
            <a:pPr lvl="0"/>
            <a:r>
              <a:rPr lang="en-US" altLang="zh-CN"/>
              <a:t>我不乐出家</a:t>
            </a:r>
            <a:br>
              <a:rPr lang="en-US" altLang="zh-CN"/>
            </a:br>
            <a:r>
              <a:rPr lang="en-US" altLang="zh-CN"/>
              <a:t>出去又穿在家居士服</a:t>
            </a:r>
            <a:br>
              <a:rPr lang="en-US" altLang="zh-CN"/>
            </a:br>
            <a:r>
              <a:rPr lang="en-US" altLang="zh-CN"/>
              <a:t>回来以后</a:t>
            </a:r>
            <a:br>
              <a:rPr lang="en-US" altLang="zh-CN"/>
            </a:br>
            <a:r>
              <a:rPr lang="en-US" altLang="zh-CN"/>
              <a:t>我乐出家了</a:t>
            </a:r>
            <a:br>
              <a:rPr lang="en-US" altLang="zh-CN"/>
            </a:br>
            <a:r>
              <a:rPr lang="en-US" altLang="zh-CN"/>
              <a:t>又现比丘身</a:t>
            </a:r>
            <a:br>
              <a:rPr lang="en-US" altLang="zh-CN"/>
            </a:br>
            <a:r>
              <a:rPr lang="en-US" altLang="zh-CN"/>
              <a:t>这个不行的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45440" y="507365"/>
            <a:ext cx="11536680" cy="5851525"/>
          </a:xfrm>
        </p:spPr>
        <p:txBody>
          <a:bodyPr/>
          <a:p>
            <a:pPr lvl="0"/>
            <a:r>
              <a:rPr lang="en-US" altLang="zh-CN"/>
              <a:t>还俗有还俗的</a:t>
            </a:r>
            <a:br>
              <a:rPr lang="en-US" altLang="zh-CN"/>
            </a:br>
            <a:r>
              <a:rPr lang="en-US" altLang="zh-CN"/>
              <a:t>一定仪式</a:t>
            </a:r>
            <a:br>
              <a:rPr lang="en-US" altLang="zh-CN"/>
            </a:br>
            <a:r>
              <a:rPr lang="en-US" altLang="zh-CN"/>
              <a:t>由师父</a:t>
            </a:r>
            <a:br>
              <a:rPr lang="en-US" altLang="zh-CN"/>
            </a:br>
            <a:r>
              <a:rPr lang="en-US" altLang="zh-CN"/>
              <a:t>作证 点香</a:t>
            </a:r>
            <a:br>
              <a:rPr lang="en-US" altLang="zh-CN"/>
            </a:br>
            <a:r>
              <a:rPr lang="en-US" altLang="zh-CN"/>
              <a:t>你讲三次</a:t>
            </a:r>
            <a:br>
              <a:rPr lang="en-US" altLang="zh-CN"/>
            </a:br>
            <a:r>
              <a:rPr lang="en-US" altLang="zh-CN"/>
              <a:t>即失比丘戒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487680"/>
            <a:ext cx="11455400" cy="5871210"/>
          </a:xfrm>
        </p:spPr>
        <p:txBody>
          <a:bodyPr/>
          <a:p>
            <a:pPr lvl="0"/>
            <a:r>
              <a:rPr lang="en-US" altLang="zh-CN"/>
              <a:t>这个问题</a:t>
            </a:r>
            <a:br>
              <a:rPr lang="en-US" altLang="zh-CN"/>
            </a:br>
            <a:r>
              <a:rPr lang="en-US" altLang="zh-CN"/>
              <a:t>我问过广化律师 </a:t>
            </a:r>
            <a:br>
              <a:rPr lang="en-US" altLang="zh-CN"/>
            </a:br>
            <a:r>
              <a:rPr lang="en-US" altLang="zh-CN">
                <a:sym typeface="+mn-ea"/>
              </a:rPr>
              <a:t>说  </a:t>
            </a:r>
            <a:r>
              <a:rPr lang="en-US" altLang="zh-CN"/>
              <a:t>师父</a:t>
            </a:r>
            <a:br>
              <a:rPr lang="en-US" altLang="zh-CN"/>
            </a:br>
            <a:r>
              <a:rPr lang="en-US" altLang="zh-CN"/>
              <a:t>我们受戒这么的辛苦</a:t>
            </a:r>
            <a:br>
              <a:rPr lang="en-US" altLang="zh-CN"/>
            </a:br>
            <a:r>
              <a:rPr lang="en-US" altLang="zh-CN"/>
              <a:t>做沙弥观察了两年</a:t>
            </a:r>
            <a:br>
              <a:rPr lang="en-US" altLang="zh-CN"/>
            </a:br>
            <a:r>
              <a:rPr lang="en-US" altLang="zh-CN"/>
              <a:t>佛学院念那么久</a:t>
            </a:r>
            <a:br>
              <a:rPr lang="en-US" altLang="zh-CN"/>
            </a:b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4485" y="394970"/>
            <a:ext cx="11557635" cy="5963920"/>
          </a:xfrm>
        </p:spPr>
        <p:txBody>
          <a:bodyPr/>
          <a:p>
            <a:pPr lvl="0"/>
            <a:r>
              <a:rPr lang="en-US" altLang="zh-CN"/>
              <a:t>去戒坛上受戒三十三天</a:t>
            </a:r>
            <a:br>
              <a:rPr lang="en-US" altLang="zh-CN"/>
            </a:br>
            <a:r>
              <a:rPr lang="en-US" altLang="zh-CN"/>
              <a:t>过了那个很辛苦的日子</a:t>
            </a:r>
            <a:br>
              <a:rPr lang="en-US" altLang="zh-CN"/>
            </a:br>
            <a:r>
              <a:rPr lang="en-US" altLang="zh-CN"/>
              <a:t>早上这么一早起来</a:t>
            </a:r>
            <a:br>
              <a:rPr lang="en-US" altLang="zh-CN"/>
            </a:br>
            <a:r>
              <a:rPr lang="en-US" altLang="zh-CN"/>
              <a:t>五堂课诵要会背</a:t>
            </a:r>
            <a:br>
              <a:rPr lang="en-US" altLang="zh-CN"/>
            </a:br>
            <a:r>
              <a:rPr lang="en-US" altLang="zh-CN"/>
              <a:t>一个一个叫去戒师那边问</a:t>
            </a:r>
            <a:br>
              <a:rPr lang="en-US" altLang="zh-CN"/>
            </a:br>
            <a:r>
              <a:rPr lang="en-US" altLang="zh-CN"/>
              <a:t>这么辛苦受戒完</a:t>
            </a:r>
            <a:br>
              <a:rPr lang="en-US" altLang="zh-CN"/>
            </a:br>
            <a:r>
              <a:rPr lang="en-US" altLang="zh-CN"/>
              <a:t>才得比丘戒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5130" y="466725"/>
            <a:ext cx="11476990" cy="5892165"/>
          </a:xfrm>
        </p:spPr>
        <p:txBody>
          <a:bodyPr/>
          <a:p>
            <a:pPr lvl="0"/>
            <a:r>
              <a:rPr lang="en-US" altLang="zh-CN"/>
              <a:t>请问师父</a:t>
            </a:r>
            <a:br>
              <a:rPr lang="en-US" altLang="zh-CN"/>
            </a:br>
            <a:r>
              <a:rPr lang="en-US" altLang="zh-CN"/>
              <a:t>为什么还俗</a:t>
            </a:r>
            <a:br>
              <a:rPr lang="en-US" altLang="zh-CN"/>
            </a:br>
            <a:r>
              <a:rPr lang="en-US" altLang="zh-CN"/>
              <a:t>那么简单</a:t>
            </a:r>
            <a:br>
              <a:rPr lang="en-US" altLang="zh-CN"/>
            </a:br>
            <a:r>
              <a:rPr lang="en-US" altLang="zh-CN"/>
              <a:t>他说</a:t>
            </a:r>
            <a:br>
              <a:rPr lang="en-US" altLang="zh-CN"/>
            </a:br>
            <a:r>
              <a:rPr lang="en-US" altLang="zh-CN"/>
              <a:t> 受戒如上山 </a:t>
            </a:r>
            <a:br>
              <a:rPr lang="en-US" altLang="zh-CN"/>
            </a:br>
            <a:r>
              <a:rPr lang="en-US" altLang="zh-CN"/>
              <a:t>还俗如坠山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466725"/>
            <a:ext cx="11455400" cy="5892165"/>
          </a:xfrm>
        </p:spPr>
        <p:txBody>
          <a:bodyPr/>
          <a:p>
            <a:pPr lvl="0"/>
            <a:r>
              <a:rPr lang="en-US" altLang="zh-CN"/>
              <a:t>受戒就像爬山</a:t>
            </a:r>
            <a:br>
              <a:rPr lang="en-US" altLang="zh-CN"/>
            </a:br>
            <a:r>
              <a:rPr lang="en-US" altLang="zh-CN"/>
              <a:t>一直爬一直爬</a:t>
            </a:r>
            <a:br>
              <a:rPr lang="en-US" altLang="zh-CN"/>
            </a:br>
            <a:r>
              <a:rPr lang="en-US" altLang="zh-CN"/>
              <a:t>爬上山</a:t>
            </a:r>
            <a:br>
              <a:rPr lang="en-US" altLang="zh-CN"/>
            </a:br>
            <a:r>
              <a:rPr lang="en-US" altLang="zh-CN"/>
              <a:t>还俗如坠山</a:t>
            </a:r>
            <a:br>
              <a:rPr lang="en-US" altLang="zh-CN"/>
            </a:br>
            <a:r>
              <a:rPr lang="en-US" altLang="zh-CN"/>
              <a:t>要还俗  呼</a:t>
            </a:r>
            <a:br>
              <a:rPr lang="en-US" altLang="zh-CN"/>
            </a:br>
            <a:r>
              <a:rPr lang="en-US" altLang="zh-CN"/>
              <a:t>一下子就掉下去了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6555" y="455930"/>
            <a:ext cx="11505565" cy="5902960"/>
          </a:xfrm>
        </p:spPr>
        <p:txBody>
          <a:bodyPr/>
          <a:p>
            <a:pPr lvl="0"/>
            <a:r>
              <a:rPr lang="en-US" altLang="zh-CN"/>
              <a:t>我才了解</a:t>
            </a:r>
            <a:br>
              <a:rPr lang="en-US" altLang="zh-CN"/>
            </a:br>
            <a:r>
              <a:rPr lang="en-US" altLang="zh-CN"/>
              <a:t>原来还俗这么地简单</a:t>
            </a:r>
            <a:br>
              <a:rPr lang="en-US" altLang="zh-CN"/>
            </a:br>
            <a:r>
              <a:rPr lang="en-US" altLang="zh-CN"/>
              <a:t>你勉强他也没有用</a:t>
            </a:r>
            <a:br>
              <a:rPr lang="en-US" altLang="zh-CN"/>
            </a:br>
            <a:r>
              <a:rPr lang="en-US" altLang="zh-CN"/>
              <a:t>勉强他</a:t>
            </a:r>
            <a:br>
              <a:rPr lang="en-US" altLang="zh-CN"/>
            </a:br>
            <a:r>
              <a:rPr lang="en-US" altLang="zh-CN"/>
              <a:t>他就没有办法现出家相</a:t>
            </a:r>
            <a:br>
              <a:rPr lang="en-US" altLang="zh-CN"/>
            </a:br>
            <a:r>
              <a:rPr lang="en-US" altLang="zh-CN"/>
              <a:t>已经持不住比丘戒了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4810" y="394335"/>
            <a:ext cx="11497310" cy="5964555"/>
          </a:xfrm>
        </p:spPr>
        <p:txBody>
          <a:bodyPr/>
          <a:p>
            <a:pPr lvl="0"/>
            <a:r>
              <a:rPr lang="en-US" altLang="zh-CN"/>
              <a:t>自己认为我不清净</a:t>
            </a:r>
            <a:br>
              <a:rPr lang="en-US" altLang="zh-CN"/>
            </a:br>
            <a:r>
              <a:rPr lang="en-US" altLang="zh-CN"/>
              <a:t>污染了佛门</a:t>
            </a:r>
            <a:br>
              <a:rPr lang="en-US" altLang="zh-CN"/>
            </a:br>
            <a:r>
              <a:rPr lang="en-US" altLang="zh-CN"/>
              <a:t>我吃了施主的</a:t>
            </a:r>
            <a:br>
              <a:rPr lang="en-US" altLang="zh-CN"/>
            </a:br>
            <a:r>
              <a:rPr lang="en-US" altLang="zh-CN"/>
              <a:t>这个钱 饭菜</a:t>
            </a:r>
            <a:br>
              <a:rPr lang="en-US" altLang="zh-CN"/>
            </a:br>
            <a:r>
              <a:rPr lang="en-US" altLang="zh-CN"/>
              <a:t>我有罪</a:t>
            </a:r>
            <a:br>
              <a:rPr lang="en-US" altLang="zh-CN"/>
            </a:br>
            <a:r>
              <a:rPr lang="en-US" altLang="zh-CN"/>
              <a:t>他内心里面那种罪恶感</a:t>
            </a:r>
            <a:br>
              <a:rPr lang="en-US" altLang="zh-CN"/>
            </a:br>
            <a:r>
              <a:rPr lang="en-US" altLang="zh-CN"/>
              <a:t>没办法突破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7195" y="539750"/>
            <a:ext cx="11464925" cy="5819140"/>
          </a:xfrm>
        </p:spPr>
        <p:txBody>
          <a:bodyPr/>
          <a:p>
            <a:pPr lvl="0"/>
            <a:r>
              <a:rPr lang="en-US" altLang="zh-CN"/>
              <a:t>自己觉得</a:t>
            </a:r>
            <a:br>
              <a:rPr lang="en-US" altLang="zh-CN"/>
            </a:br>
            <a:r>
              <a:rPr lang="en-US" altLang="zh-CN"/>
              <a:t>我没有修行</a:t>
            </a:r>
            <a:br>
              <a:rPr lang="en-US" altLang="zh-CN"/>
            </a:br>
            <a:r>
              <a:rPr lang="en-US" altLang="zh-CN"/>
              <a:t>我不想再吃</a:t>
            </a:r>
            <a:br>
              <a:rPr lang="en-US" altLang="zh-CN"/>
            </a:br>
            <a:r>
              <a:rPr lang="en-US" altLang="zh-CN"/>
              <a:t>十方施主的饭菜</a:t>
            </a:r>
            <a:br>
              <a:rPr lang="en-US" altLang="zh-CN"/>
            </a:br>
            <a:r>
              <a:rPr lang="en-US" altLang="zh-CN"/>
              <a:t>用施主的钱</a:t>
            </a:r>
            <a:br>
              <a:rPr lang="en-US" altLang="zh-CN"/>
            </a:br>
            <a:r>
              <a:rPr lang="en-US" altLang="zh-CN"/>
              <a:t>我一定要还俗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7515" y="466725"/>
            <a:ext cx="11444605" cy="5892165"/>
          </a:xfrm>
        </p:spPr>
        <p:txBody>
          <a:bodyPr/>
          <a:p>
            <a:pPr lvl="0"/>
            <a:r>
              <a:rPr lang="en-US" altLang="zh-CN"/>
              <a:t>下决定心就这样子</a:t>
            </a:r>
            <a:br>
              <a:rPr lang="en-US" altLang="zh-CN"/>
            </a:br>
            <a:r>
              <a:rPr lang="en-US" altLang="zh-CN"/>
              <a:t>就失比丘戒</a:t>
            </a:r>
            <a:br>
              <a:rPr lang="en-US" altLang="zh-CN"/>
            </a:br>
            <a:r>
              <a:rPr lang="en-US" altLang="zh-CN"/>
              <a:t>那么失比丘戒</a:t>
            </a:r>
            <a:br>
              <a:rPr lang="en-US" altLang="zh-CN"/>
            </a:br>
            <a:r>
              <a:rPr lang="en-US" altLang="zh-CN"/>
              <a:t>下次如果这个人</a:t>
            </a:r>
            <a:br>
              <a:rPr lang="en-US" altLang="zh-CN"/>
            </a:br>
            <a:r>
              <a:rPr lang="en-US" altLang="zh-CN"/>
              <a:t>还要再来出家</a:t>
            </a:r>
            <a:br>
              <a:rPr lang="en-US" altLang="zh-CN"/>
            </a:br>
            <a:r>
              <a:rPr lang="en-US" altLang="zh-CN"/>
              <a:t>从头再来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48310" y="518795"/>
            <a:ext cx="11433810" cy="5840095"/>
          </a:xfrm>
        </p:spPr>
        <p:txBody>
          <a:bodyPr/>
          <a:p>
            <a:pPr lvl="0"/>
            <a:r>
              <a:rPr lang="en-US" altLang="zh-CN"/>
              <a:t>不是一来披上比丘袈裟</a:t>
            </a:r>
            <a:br>
              <a:rPr lang="en-US" altLang="zh-CN"/>
            </a:br>
            <a:r>
              <a:rPr lang="en-US" altLang="zh-CN"/>
              <a:t>我以前出家十年了</a:t>
            </a:r>
            <a:br>
              <a:rPr lang="en-US" altLang="zh-CN"/>
            </a:br>
            <a:r>
              <a:rPr lang="en-US" altLang="zh-CN"/>
              <a:t>不算 从沙弥再来</a:t>
            </a:r>
            <a:br>
              <a:rPr lang="en-US" altLang="zh-CN"/>
            </a:br>
            <a:r>
              <a:rPr lang="en-US" altLang="zh-CN"/>
              <a:t>女众只有一次</a:t>
            </a:r>
            <a:br>
              <a:rPr lang="en-US" altLang="zh-CN"/>
            </a:br>
            <a:r>
              <a:rPr lang="en-US" altLang="zh-CN"/>
              <a:t>现僧相就算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6875" y="323215"/>
            <a:ext cx="11485245" cy="6035675"/>
          </a:xfrm>
        </p:spPr>
        <p:txBody>
          <a:bodyPr/>
          <a:p>
            <a:pPr lvl="0"/>
            <a:r>
              <a:rPr lang="en-US" altLang="zh-CN"/>
              <a:t>女众你现式叉摩那</a:t>
            </a:r>
            <a:br>
              <a:rPr lang="en-US" altLang="zh-CN"/>
            </a:br>
            <a:r>
              <a:rPr lang="en-US" altLang="zh-CN"/>
              <a:t>你现沙弥尼就算出家</a:t>
            </a:r>
            <a:br>
              <a:rPr lang="en-US" altLang="zh-CN"/>
            </a:br>
            <a:r>
              <a:rPr lang="en-US" altLang="zh-CN"/>
              <a:t>还俗就不能再出家</a:t>
            </a:r>
            <a:br>
              <a:rPr lang="en-US" altLang="zh-CN"/>
            </a:br>
            <a:r>
              <a:rPr lang="en-US" altLang="zh-CN"/>
              <a:t>只有一次</a:t>
            </a:r>
            <a:br>
              <a:rPr lang="en-US" altLang="zh-CN"/>
            </a:br>
            <a:r>
              <a:rPr lang="en-US" altLang="zh-CN"/>
              <a:t>不必受比丘尼戒</a:t>
            </a:r>
            <a:br>
              <a:rPr lang="en-US" altLang="zh-CN"/>
            </a:br>
            <a:r>
              <a:rPr lang="en-US" altLang="zh-CN"/>
              <a:t>现僧相就算</a:t>
            </a:r>
            <a:br>
              <a:rPr lang="en-US" altLang="zh-CN"/>
            </a:br>
            <a:r>
              <a:rPr lang="en-US" altLang="zh-CN"/>
              <a:t>比丘有七次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5600" y="281940"/>
            <a:ext cx="11526520" cy="6076950"/>
          </a:xfrm>
        </p:spPr>
        <p:txBody>
          <a:bodyPr/>
          <a:p>
            <a:pPr lvl="0"/>
            <a:r>
              <a:rPr lang="zh-CN" altLang="en-US"/>
              <a:t>比丘为什么有七次</a:t>
            </a:r>
            <a:br>
              <a:rPr lang="zh-CN" altLang="en-US"/>
            </a:br>
            <a:r>
              <a:rPr lang="zh-CN" altLang="en-US"/>
              <a:t>佛在世的时候</a:t>
            </a:r>
            <a:br>
              <a:rPr lang="zh-CN" altLang="en-US"/>
            </a:br>
            <a:r>
              <a:rPr lang="zh-CN" altLang="en-US"/>
              <a:t>有一个比丘出家</a:t>
            </a:r>
            <a:br>
              <a:rPr lang="zh-CN" altLang="en-US"/>
            </a:br>
            <a:r>
              <a:rPr lang="zh-CN" altLang="en-US"/>
              <a:t>出家以后</a:t>
            </a:r>
            <a:br>
              <a:rPr lang="zh-CN" altLang="en-US"/>
            </a:br>
            <a:r>
              <a:rPr lang="zh-CN" altLang="en-US"/>
              <a:t>母亲非常地难过</a:t>
            </a:r>
            <a:br>
              <a:rPr lang="zh-CN" altLang="en-US"/>
            </a:br>
            <a:r>
              <a:rPr lang="zh-CN" altLang="en-US"/>
              <a:t>因为思念儿子</a:t>
            </a:r>
            <a:br>
              <a:rPr lang="zh-CN" altLang="en-US"/>
            </a:br>
            <a:r>
              <a:rPr lang="zh-CN" altLang="en-US"/>
              <a:t>而又染上重病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7035" y="385445"/>
            <a:ext cx="11475085" cy="5973445"/>
          </a:xfrm>
        </p:spPr>
        <p:txBody>
          <a:bodyPr/>
          <a:p>
            <a:pPr lvl="0"/>
            <a:r>
              <a:rPr lang="zh-CN" altLang="en-US"/>
              <a:t>旁边没有任何一个人照顾</a:t>
            </a:r>
            <a:br>
              <a:rPr lang="zh-CN" altLang="en-US"/>
            </a:br>
            <a:r>
              <a:rPr lang="zh-CN" altLang="en-US"/>
              <a:t>然后他内心心急如焚</a:t>
            </a:r>
            <a:br>
              <a:rPr lang="zh-CN" altLang="en-US"/>
            </a:br>
            <a:r>
              <a:rPr lang="zh-CN" altLang="en-US"/>
              <a:t>去请示佛陀</a:t>
            </a:r>
            <a:br>
              <a:rPr lang="zh-CN" altLang="en-US"/>
            </a:br>
            <a:r>
              <a:rPr lang="zh-CN" altLang="en-US"/>
              <a:t>跟僧团请假</a:t>
            </a:r>
            <a:br>
              <a:rPr lang="zh-CN" altLang="en-US"/>
            </a:br>
            <a:r>
              <a:rPr lang="zh-CN" altLang="en-US"/>
              <a:t>我先还俗回去照顾母亲</a:t>
            </a:r>
            <a:br>
              <a:rPr lang="zh-CN" altLang="en-US"/>
            </a:br>
            <a:r>
              <a:rPr lang="zh-CN" altLang="en-US"/>
              <a:t>佛陀点头</a:t>
            </a:r>
            <a:r>
              <a:rPr lang="en-US" altLang="zh-CN"/>
              <a:t> </a:t>
            </a:r>
            <a:r>
              <a:rPr lang="zh-CN" altLang="en-US"/>
              <a:t>说</a:t>
            </a:r>
            <a:br>
              <a:rPr lang="zh-CN" altLang="en-US"/>
            </a:br>
            <a:r>
              <a:rPr lang="zh-CN" altLang="en-US"/>
              <a:t>也是大孝之子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6235" y="302895"/>
            <a:ext cx="11525885" cy="6055995"/>
          </a:xfrm>
        </p:spPr>
        <p:txBody>
          <a:bodyPr/>
          <a:p>
            <a:pPr lvl="0"/>
            <a:r>
              <a:rPr lang="zh-CN" altLang="en-US"/>
              <a:t>世出世法</a:t>
            </a:r>
            <a:br>
              <a:rPr lang="zh-CN" altLang="en-US"/>
            </a:br>
            <a:r>
              <a:rPr lang="zh-CN" altLang="en-US"/>
              <a:t>本来无二法</a:t>
            </a:r>
            <a:br>
              <a:rPr lang="zh-CN" altLang="en-US"/>
            </a:br>
            <a:r>
              <a:rPr lang="zh-CN" altLang="en-US"/>
              <a:t>母亲没人照顾</a:t>
            </a:r>
            <a:br>
              <a:rPr lang="zh-CN" altLang="en-US"/>
            </a:br>
            <a:r>
              <a:rPr lang="zh-CN" altLang="en-US"/>
              <a:t>你就暂时还俗</a:t>
            </a:r>
            <a:br>
              <a:rPr lang="zh-CN" altLang="en-US"/>
            </a:br>
            <a:r>
              <a:rPr lang="zh-CN" altLang="en-US"/>
              <a:t>后来</a:t>
            </a:r>
            <a:r>
              <a:rPr lang="en-US" altLang="zh-CN"/>
              <a:t> </a:t>
            </a:r>
            <a:r>
              <a:rPr lang="zh-CN" altLang="en-US"/>
              <a:t>他来出家</a:t>
            </a:r>
            <a:br>
              <a:rPr lang="zh-CN" altLang="en-US"/>
            </a:br>
            <a:r>
              <a:rPr lang="zh-CN" altLang="en-US"/>
              <a:t>出家以后</a:t>
            </a:r>
            <a:r>
              <a:rPr lang="en-US" altLang="zh-CN"/>
              <a:t> </a:t>
            </a:r>
            <a:r>
              <a:rPr lang="zh-CN" altLang="en-US"/>
              <a:t>他母亲又生病</a:t>
            </a:r>
            <a:br>
              <a:rPr lang="zh-CN" altLang="en-US"/>
            </a:br>
            <a:r>
              <a:rPr lang="zh-CN" altLang="en-US"/>
              <a:t>是真的生病</a:t>
            </a:r>
            <a:r>
              <a:rPr lang="en-US" altLang="zh-CN"/>
              <a:t> </a:t>
            </a:r>
            <a:r>
              <a:rPr lang="zh-CN" altLang="en-US"/>
              <a:t>不是装病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6395" y="435610"/>
            <a:ext cx="11515725" cy="5923280"/>
          </a:xfrm>
        </p:spPr>
        <p:txBody>
          <a:bodyPr/>
          <a:p>
            <a:pPr lvl="0"/>
            <a:r>
              <a:rPr lang="zh-CN" altLang="en-US"/>
              <a:t>后来这样如此一次</a:t>
            </a:r>
            <a:br>
              <a:rPr lang="zh-CN" altLang="en-US"/>
            </a:br>
            <a:r>
              <a:rPr lang="zh-CN" altLang="en-US"/>
              <a:t>再次三次</a:t>
            </a:r>
            <a:r>
              <a:rPr lang="en-US" altLang="zh-CN"/>
              <a:t> </a:t>
            </a:r>
            <a:r>
              <a:rPr lang="zh-CN" altLang="en-US"/>
              <a:t>四次</a:t>
            </a:r>
            <a:r>
              <a:rPr lang="en-US" altLang="zh-CN"/>
              <a:t> </a:t>
            </a:r>
            <a:r>
              <a:rPr lang="zh-CN" altLang="en-US"/>
              <a:t>五次</a:t>
            </a:r>
            <a:r>
              <a:rPr lang="en-US" altLang="zh-CN"/>
              <a:t> </a:t>
            </a:r>
            <a:r>
              <a:rPr lang="zh-CN" altLang="en-US"/>
              <a:t>六次</a:t>
            </a:r>
            <a:br>
              <a:rPr lang="zh-CN" altLang="en-US"/>
            </a:br>
            <a:r>
              <a:rPr lang="zh-CN" altLang="en-US"/>
              <a:t>后来他母亲死掉</a:t>
            </a:r>
            <a:br>
              <a:rPr lang="zh-CN" altLang="en-US"/>
            </a:br>
            <a:r>
              <a:rPr lang="zh-CN" altLang="en-US"/>
              <a:t>他证阿罗汉果</a:t>
            </a:r>
            <a:br>
              <a:rPr lang="zh-CN" altLang="en-US"/>
            </a:br>
            <a:r>
              <a:rPr lang="zh-CN" altLang="en-US"/>
              <a:t>最后佛订制的戒律就是</a:t>
            </a:r>
            <a:br>
              <a:rPr lang="zh-CN" altLang="en-US"/>
            </a:br>
            <a:r>
              <a:rPr lang="zh-CN" altLang="en-US"/>
              <a:t>所有的比丘可以</a:t>
            </a:r>
            <a:br>
              <a:rPr lang="zh-CN" altLang="en-US"/>
            </a:br>
            <a:r>
              <a:rPr lang="zh-CN" altLang="en-US"/>
              <a:t>七次因为孝顺的关系</a:t>
            </a:r>
            <a:r>
              <a:rPr lang="en-US" altLang="zh-CN"/>
              <a:t>  </a:t>
            </a:r>
            <a:r>
              <a:rPr lang="zh-CN" altLang="en-US"/>
              <a:t>七次可以往返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7195" y="280670"/>
            <a:ext cx="11464925" cy="6078220"/>
          </a:xfrm>
        </p:spPr>
        <p:txBody>
          <a:bodyPr/>
          <a:p>
            <a:pPr lvl="0"/>
            <a:r>
              <a:rPr lang="zh-CN" altLang="en-US"/>
              <a:t>有的比丘说</a:t>
            </a:r>
            <a:r>
              <a:rPr lang="en-US" altLang="zh-CN"/>
              <a:t> </a:t>
            </a:r>
            <a:r>
              <a:rPr lang="zh-CN" altLang="en-US"/>
              <a:t>太好了</a:t>
            </a:r>
            <a:br>
              <a:rPr lang="zh-CN" altLang="en-US"/>
            </a:br>
            <a:r>
              <a:rPr lang="zh-CN" altLang="en-US"/>
              <a:t>后面还有六次机会</a:t>
            </a:r>
            <a:br>
              <a:rPr lang="zh-CN" altLang="en-US"/>
            </a:br>
            <a:r>
              <a:rPr lang="zh-CN" altLang="en-US"/>
              <a:t>这种心态就真的很糟糕</a:t>
            </a:r>
            <a:br>
              <a:rPr lang="zh-CN" altLang="en-US"/>
            </a:br>
            <a:r>
              <a:rPr lang="zh-CN" altLang="en-US"/>
              <a:t>后面还有六次机会</a:t>
            </a:r>
            <a:br>
              <a:rPr lang="zh-CN" altLang="en-US"/>
            </a:br>
            <a:r>
              <a:rPr lang="zh-CN" altLang="en-US"/>
              <a:t>这种心态真的很糟糕</a:t>
            </a:r>
            <a:br>
              <a:rPr lang="zh-CN" altLang="en-US"/>
            </a:br>
            <a:r>
              <a:rPr lang="zh-CN" altLang="en-US"/>
              <a:t>所以这个就是告诉你</a:t>
            </a:r>
            <a:br>
              <a:rPr lang="zh-CN" altLang="en-US"/>
            </a:br>
            <a:r>
              <a:rPr lang="zh-CN" altLang="en-US"/>
              <a:t>女众只有一次</a:t>
            </a:r>
            <a:r>
              <a:rPr lang="en-US" altLang="zh-CN"/>
              <a:t> </a:t>
            </a:r>
            <a:r>
              <a:rPr lang="zh-CN" altLang="en-US"/>
              <a:t>男众有七次</a:t>
            </a:r>
            <a:r>
              <a:rPr lang="en-US" altLang="zh-CN"/>
              <a:t> </a:t>
            </a: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tags/tag1.xml><?xml version="1.0" encoding="utf-8"?>
<p:tagLst xmlns:p="http://schemas.openxmlformats.org/presentationml/2006/main">
  <p:tag name="commondata" val="eyJoZGlkIjoiMTAyMzJkOGNiMDEyZDQzM2FkNGM4ODJmZGE4NDczMDMifQ==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lnSpc>
            <a:spcPct val="130000"/>
          </a:lnSpc>
          <a:defRPr sz="3100" b="1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4897</Words>
  <Application>WPS 演示</Application>
  <PresentationFormat>自定义</PresentationFormat>
  <Paragraphs>230</Paragraphs>
  <Slides>107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107</vt:i4>
      </vt:variant>
    </vt:vector>
  </HeadingPairs>
  <TitlesOfParts>
    <vt:vector size="116" baseType="lpstr">
      <vt:lpstr>Arial</vt:lpstr>
      <vt:lpstr>宋体</vt:lpstr>
      <vt:lpstr>Wingdings</vt:lpstr>
      <vt:lpstr>微软雅黑</vt:lpstr>
      <vt:lpstr>Franklin Gothic Book</vt:lpstr>
      <vt:lpstr>Arial Unicode MS</vt:lpstr>
      <vt:lpstr>Franklin Gothic Medium</vt:lpstr>
      <vt:lpstr>Calibri</vt:lpstr>
      <vt:lpstr>2_Office 主题</vt:lpstr>
      <vt:lpstr>诸法本空 不必安一个空 所以这个无常 苦空不净 这是为什么呢 因为这是众生看到了</vt:lpstr>
      <vt:lpstr>这阿罗汉看到了 世间的相是这样子 但其实其性 空无自性 无常空无自性 苦空无自性 空空无自性 </vt:lpstr>
      <vt:lpstr>不净空无自性 本空的东西 硬要一个观无常  观空 观苦 观不净 这个仍然是颠倒 </vt:lpstr>
      <vt:lpstr>你本无常 本空 本苦 本不净 本无净和不净 那么不安立 任何的名相 </vt:lpstr>
      <vt:lpstr>总之以上 凡夫执著外境 二乘人了悟有 不净苦空 无常无我 可以修行 </vt:lpstr>
      <vt:lpstr>可是在究竟之处 这个仍然是颠倒 称为声闻四倒 总之 以上凡外邪小 总名为邪 </vt:lpstr>
      <vt:lpstr>以不应正理故 意思就是 以不相应佛 究竟真如之正理 大乘不但是佛说 而且是究竟说  </vt:lpstr>
      <vt:lpstr>所以我们也不必去在意 别人说大乘非佛说 在这里争的 大家面红耳赤 其实不重要 真正的体悟到 究竟的见性 </vt:lpstr>
      <vt:lpstr>达到佛的究竟义 真心本性 体用不二的时候 你就会发现 这个是真的究竟说 </vt:lpstr>
      <vt:lpstr>修学正理者 应当远离凡外 凡夫外道 二乘人的邪见  大慧 彼外道智慧不够 不如佛的智慧 </vt:lpstr>
      <vt:lpstr>因此 外道  他作如是说 谓粗糙的能摄的心 还有所摄之境 能摄之识 所摄之境 </vt:lpstr>
      <vt:lpstr>这个粗糙的生灭 如果灭的话 这个识的识心的 微细流注也灭 就是只灭了粗糙的 </vt:lpstr>
      <vt:lpstr>他能所不断的 境界灭了 他就认为 识的微细流注 生灭亦灭 这个就是没有 佛的究竟智慧 </vt:lpstr>
      <vt:lpstr>外道作如是说 所以 若 底下就是 佛所讲的啦 如果 如外道所讲的 摄受境界灭 </vt:lpstr>
      <vt:lpstr>就是微细的 识流注灭的话 不知道只灭粗的 微细的并没有灭 不知道这样子 </vt:lpstr>
      <vt:lpstr>如果这个微细的 识流注真的灭的话 那么无始劫来 无始无明 这个微细的 流注生灭就应当断  </vt:lpstr>
      <vt:lpstr>事实没有断 外道没有办法 断微细的流注生灭   “摄受境界灭” “摄受” 就是摄取 </vt:lpstr>
      <vt:lpstr>“摄受境界”是指 摄取外种种 境界相的识 识有能摄 境是所摄 识为能摄 </vt:lpstr>
      <vt:lpstr>因为它能缘 然后境为所摄 外道以为 若此识一灭 就是能所 能缘境的识一灭 粗糙的而已 </vt:lpstr>
      <vt:lpstr>则连那个微细的识的 流注生灭也就跟着断 则诸识的 流注生灭 也跟着断 不知他们所灭的 </vt:lpstr>
      <vt:lpstr>只是粗的相 生灭而已 真正的微细流注生灭 还拿它没办法 也就是《起信论》 所说的“相应心” </vt:lpstr>
      <vt:lpstr>凡夫还有 这个二乘人 还有这个外道 都是相应心灭 简单讲 就是粗的相 生灭而已 </vt:lpstr>
      <vt:lpstr>至于微细 内心深处 无量劫来 无始无明 一念妄动 这种微细的的 流注生灭 </vt:lpstr>
      <vt:lpstr>也就是《起信论》的 “不相应心” 就是以凡夫 无法直接观察 除非有摩诃般若 跟三昧大般若智慧 大菩萨的心境 </vt:lpstr>
      <vt:lpstr>除非有 佛菩萨大菩萨 要不然 则仍无法断 还是没有 这个能力的  </vt:lpstr>
      <vt:lpstr>大慧   那些“外道作” 这样的言“论” 说   如果  摄取外尘境界的 诸识灭了的话  </vt:lpstr>
      <vt:lpstr>简单讲这个指 粗糙的能所 那么诸识的 流注生灭 也就跟着断灭了 </vt:lpstr>
      <vt:lpstr>底下是佛所说的 佛陀说 如果真如 其外道所说的 诸“识”的 “流注”实有断“灭”的话 </vt:lpstr>
      <vt:lpstr>那么 “无始”世来的 “流注”那么微细的 流注早该“断” 尽无遗了 就成佛了 </vt:lpstr>
      <vt:lpstr>底下这个 括号  就是很重要了  （而实不然 无始以来的微细生灭 凡圣业果相续不断不失 故有众生造业必须受报 一定有轮流五趣 </vt:lpstr>
      <vt:lpstr>及还有启动 修行发菩提心的人 修道证果 成佛之事 因为这个业果不失 </vt:lpstr>
      <vt:lpstr>意思就是 因果绝对是公平的 付出什么代价 你就得到什么果报 发大菩提心 就一定得大菩提果 </vt:lpstr>
      <vt:lpstr>因此这个业果是不失的 故知其言虚妄 意思就是说 这些外道他讲的是错的 诸识之流注实不断尽 如果诸识的流注给他断了 那么外道个个就成佛了 ） </vt:lpstr>
      <vt:lpstr>从这以下是佛剖示 为何外道执断灭见的原因 外道之所以执断灭见 最主要的原因在于 他们多执流注生灭 不是由真如而起 </vt:lpstr>
      <vt:lpstr>以智慧浅薄故 没有办法像 佛如此的有证量 所以见妄不见真 只见表面表相之妄 不见骨里之真 因而迷于表相 </vt:lpstr>
      <vt:lpstr>而妄说 只要表面的 根境和合 所起的识断灭 便一切皆悉断尽 连流注也断 </vt:lpstr>
      <vt:lpstr>因此其所修行 便落于邪定 压伏六识不起现行 只是暂时 不起不著境界而已 便执说已达一切断灭 </vt:lpstr>
      <vt:lpstr>好像成佛一样 而谓之为涅槃 而这个时候 他把它也叫做涅槃 最快乐的时刻了 </vt:lpstr>
      <vt:lpstr>只是暂伏 还不是永断 实则 其所达境界 只是将六识强压 制之不行而已 </vt:lpstr>
      <vt:lpstr>严格而言 即连六识亦尚未断 只是伏之不起而已 如果拿这个伏之 而不起来修净土法门 用在临命终的话 这个可不得了 </vt:lpstr>
      <vt:lpstr>平常不执著 色声香味触法 六识也没有高低起伏 如此的心 虽然没有断见思惑 一心念佛 临命终伏之而不起 </vt:lpstr>
      <vt:lpstr>这个往生净土 就十足的把握 所以伏惑在临命终 算是一种很重要的 而这个伏惑 虽然没有断惑 </vt:lpstr>
      <vt:lpstr>也就是平常 所表现的听经闻法 也什么都能 放得下 看得开 也百般不计较 </vt:lpstr>
      <vt:lpstr>这个时候临命终 自然伏之而不起 虽然你不是圣人 但是往生 就有十足的动力了 十足的因 </vt:lpstr>
      <vt:lpstr>因为一遇境缘 六识心便会再起 所以会有失定 失通之事 若实灭尽了 则不应如是 </vt:lpstr>
      <vt:lpstr>而外道 心迷不了 执以为究竟 实乃愚痴   自害害人 </vt:lpstr>
      <vt:lpstr>再者 内教所称的“灭” 只是阿赖耶 染分的相灭 而藏体真净之分 实在是不灭 </vt:lpstr>
      <vt:lpstr>换言之  只是心相灭 非心体灭 只是愚痴无明灭 本觉真智则不灭 </vt:lpstr>
      <vt:lpstr>所以 修道若无正知正见 则整个方向都搞错了 枉费辛勤 还造了恶业 可不慎乎 </vt:lpstr>
      <vt:lpstr>为什么会造业 为什么整个方向 都搞错了呢 方向都搞错的人 并不知道他方向搞错 问题出在这个地方 </vt:lpstr>
      <vt:lpstr>他也铿锵有力地 替自己注解 替自己解说 许多人有了 正知 正见 正法 </vt:lpstr>
      <vt:lpstr>他都会跟师父讲一句话说 师父 他这个看起来 就明明是不对 而且是恶知见邪见啊 怎么会这么多人 去跟在他旁边 </vt:lpstr>
      <vt:lpstr>我说  我举一个例子 你注意听 一个石头 山上的大石头 </vt:lpstr>
      <vt:lpstr>如果有人 每一个人去拜拜 求这个石头给他生男的 很不凑巧他真的生男的 他就觉得这块石头很有灵性 </vt:lpstr>
      <vt:lpstr>一个拜 两个拜 三个拜 以后就会变成石头公 石头 这信徒就听得懂 如果有一棵树 树下祈祷 </vt:lpstr>
      <vt:lpstr>这个老树公公  你也帮助我 这个事业顺利赚钱 我买一些水果 来给你拜拜 回去真的赚钱了 当然自己努力 </vt:lpstr>
      <vt:lpstr>刚好他在祈祷的当中 实现他的诺言了 其实是跟树没有关系 是一种巧合 他就认为这树很灵啊 他就 谢谢 谢谢这一棵树 </vt:lpstr>
      <vt:lpstr>如果一个人生病了 生病以后 看了很多医生都没看好 他去拜了一棵树啊 拜了以后 刚好有一个医生开了一个药方 一吃好了 </vt:lpstr>
      <vt:lpstr>他又说 是这一棵树显灵了 我吃了那么多药都不会好 我就说 各位善知识 慈悲的信徒 你想想看 一棵不会讲话的石头 一棵不会移动的树 </vt:lpstr>
      <vt:lpstr>拜久了就变成石头公 拜久了就好像树木在显灵 两个都不会讲话 都有那么多人信它 何况一个会自圆其说 恶知见的那个人 他怎么不会把自己搞成好像圣人 </vt:lpstr>
      <vt:lpstr>再说 你也没有能力分辨 他道貌岸然 对不对 你也没能力分辨 他所说非法 因为他全部否定别人 </vt:lpstr>
      <vt:lpstr>在你没有办法相提并论 及智慧的比较之下 你就认为他是圣人 问题就出在这个地方 师父 该怎么办呢 </vt:lpstr>
      <vt:lpstr>我说这个 就是回归一句话 这个看你的善根 福德跟因缘 这个就是这样子 </vt:lpstr>
      <vt:lpstr>没有善根 福德 因缘 整个方向弄错了 问题一辈子都错 枉费辛勤 还造了恶业 可不慎乎 </vt:lpstr>
      <vt:lpstr>为什么还造了恶业 因为认为 自己就是对的 别人就是错啊  再者 法相宗说阿赖耶有三种相 </vt:lpstr>
      <vt:lpstr>一、我爱执藏相 这要到第七地满心才断尽 这个我们在唯识学也讲过 二、善恶业果相 这要到金刚后心才永尽 就是成佛了 </vt:lpstr>
      <vt:lpstr>善恶业果相 这要到金刚后心才永尽 三、现种执持相 现种执持相的意思就是说 有大悲愿力所执持 任持如来藏无尽的功德 </vt:lpstr>
      <vt:lpstr>于十方界示现 于十方界普度无量众生 此相则尽未来际 任持功德 所以佛清净 佛从真如清净流出来 它也算是流注 </vt:lpstr>
      <vt:lpstr>但是它是真如清净的流注 流露出来的任持功德 无有遗失 因此 诸佛菩萨 用真如 清净自性任持功德 无有遗失 尽未来际 </vt:lpstr>
      <vt:lpstr>因此你受菩萨戒以后 就是尽未来际 菩萨戒没有舍戒的 说 我受了菩萨戒以后 哎呀 我犯了杀盗淫妄 多少犯了一点 </vt:lpstr>
      <vt:lpstr>大戒不犯小戒不断 觉得受持这个 菩萨戒很麻烦 没有用的 师父 我来你面前 我舍菩萨戒 没有用的 </vt:lpstr>
      <vt:lpstr>受菩萨戒 是尽未来际 没有舍的 五戒可以舍 八关斋戒可以舍 对不对 </vt:lpstr>
      <vt:lpstr>式叉摩那戒可以舍 比丘 比丘尼戒都可以舍 五戒 式叉摩那学戒女 沙弥沙弥尼戒 比丘比丘尼戒 这个都可以舍的 </vt:lpstr>
      <vt:lpstr>我今天不出家 假设说 我认为 这个做 在家居士比较好  诸位啊 受戒很辛苦的 </vt:lpstr>
      <vt:lpstr>你要做沙弥 按照佛的戒律 要观察沙弥四个月 才可以剃度出家 观察四个月 但是一般像我们讲堂 就观察比较久一点啦 </vt:lpstr>
      <vt:lpstr>如果这个人善根深厚 对不对 我们看就知道 这个善根深厚 那个没问题 这个也超过了四个月 </vt:lpstr>
      <vt:lpstr>一般我们要观察两年 再来观察两年 你要五堂课诵 你要去受三坛大戒 五堂课诵 要背诵楞严十小咒 毗尼作持等等 </vt:lpstr>
      <vt:lpstr>五堂课诵统统要背 蒙山 弥陀经 八十八佛 统统要会背 然后到这个戒坛 一般来讲三十三天 在台湾是这样子的 </vt:lpstr>
      <vt:lpstr>有的人是六十天 两倍的时间 受完比丘戒 你想想看 要搞这么久 才得到比丘戒 </vt:lpstr>
      <vt:lpstr>舍戒有多简单 你知道吗 舍戒非常简单 如果你比丘戒 我觉得我很烦恼 </vt:lpstr>
      <vt:lpstr>有一个比丘跟我讲   师父 我这个淫欲心太重了 我就自己克制不了 我觉得 我很不清净受人供养 我还是还俗好 </vt:lpstr>
      <vt:lpstr>我说 你想想看 戒律里面有讲 宁可下地狱而出家 现出家相 也不愿去得人天身 再去做在家居士 </vt:lpstr>
      <vt:lpstr>为什么呢 因为你这辈子 现出家身的话 你这个善根福德 因缘菩提种子在 </vt:lpstr>
      <vt:lpstr>经百千万劫 就算你造业了 不守戒律或者不修行 就算堕三恶道了 在戒律学里面讲 还是鼓励你要出家 </vt:lpstr>
      <vt:lpstr>要还俗 我说你 要不要考虑一下 他说 师父 还俗会仪式 很麻烦吗 </vt:lpstr>
      <vt:lpstr>我说 还俗很简单 你要跟我念三句 你就还俗 跪在佛前点三支香 说 我某某 不乐出家 乐在家 不乐出家 乐于在家 </vt:lpstr>
      <vt:lpstr>我乐于在家 护持三宝 我不乐出家 我出家 苦恼无量 我乐于在家 </vt:lpstr>
      <vt:lpstr>如是三遍 我乐居士身 不乐出家相 就这样念三次 我弟子功德 不乐出家乐在家 我出家烦闷 </vt:lpstr>
      <vt:lpstr>我乐于现在家居士身 护持佛陀的正法 念三遍 即失比丘戒 袈裟立刻脱下来 不要三分钟 袈裟脱下来 就是居士身 </vt:lpstr>
      <vt:lpstr>开玩笑不算 我不想出家 这个不算 是很正式的点香 还要有一个比丘作证 自己在家里乱讲不行的 </vt:lpstr>
      <vt:lpstr>我不乐出家 出去又穿在家居士服 回来以后 我乐出家了 又现比丘身 这个不行的 </vt:lpstr>
      <vt:lpstr>还俗有还俗的 一定仪式 由师父 作证 点香 你讲三次 即失比丘戒 </vt:lpstr>
      <vt:lpstr>这个问题 我问过广化律师  说  师父 我们受戒这么的辛苦 做沙弥观察了两年 佛学院念那么久  </vt:lpstr>
      <vt:lpstr>去戒坛上受戒三十三天 过了那个很辛苦的日子 早上这么一早起来 五堂课诵要会背 一个一个叫去戒师那边问 这么辛苦受戒完 才得比丘戒 </vt:lpstr>
      <vt:lpstr>请问师父 为什么还俗 那么简单 他说  受戒如上山  还俗如坠山 </vt:lpstr>
      <vt:lpstr>受戒就像爬山 一直爬一直爬 爬上山 还俗如坠山 要还俗  呼 一下子就掉下去了 </vt:lpstr>
      <vt:lpstr>我才了解 原来还俗这么地简单 你勉强他也没有用 勉强他 他就没有办法现出家相 已经持不住比丘戒了 </vt:lpstr>
      <vt:lpstr>自己认为我不清净 污染了佛门 我吃了施主的 这个钱 饭菜 我有罪 他内心里面那种罪恶感 没办法突破 </vt:lpstr>
      <vt:lpstr>自己觉得 我没有修行 我不想再吃 十方施主的饭菜 用施主的钱 我一定要还俗 </vt:lpstr>
      <vt:lpstr>下决定心就这样子 就失比丘戒 那么失比丘戒 下次如果这个人 还要再来出家 从头再来 </vt:lpstr>
      <vt:lpstr>不是一来披上比丘袈裟 我以前出家十年了 不算 从沙弥再来 女众只有一次 现僧相就算 </vt:lpstr>
      <vt:lpstr>女众你现式叉摩那 你现沙弥尼就算出家 还俗就不能再出家 只有一次 不必受比丘尼戒 现僧相就算 比丘有七次 </vt:lpstr>
      <vt:lpstr>比丘为什么有七次 佛在世的时候 有一个比丘出家 出家以后 母亲非常地难过 因为思念儿子 而又染上重病 </vt:lpstr>
      <vt:lpstr>旁边没有任何一个人照顾 然后他内心心急如焚 去请示佛陀 跟僧团请假 我先还俗回去照顾母亲 佛陀点头 说 也是大孝之子 </vt:lpstr>
      <vt:lpstr>世出世法 本来无二法 母亲没人照顾 你就暂时还俗 后来 他来出家 出家以后 他母亲又生病 是真的生病 不是装病 </vt:lpstr>
      <vt:lpstr>后来这样如此一次 再次三次四次五次六次 后来他母亲死掉 他证阿罗汉果 最后佛订制的戒律就是 所有的比丘可以 七次因为孝顺的关系  七次可以往返 </vt:lpstr>
      <vt:lpstr>有的比丘说 太好了 后面还有六次机会 这种心态就真的很糟糕 后面还有六次机会 这种心态真的很糟糕 所以这个就是告诉你 女众只有一次 男众有七次                  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Saint</dc:creator>
  <cp:lastModifiedBy>HP</cp:lastModifiedBy>
  <cp:revision>612</cp:revision>
  <dcterms:created xsi:type="dcterms:W3CDTF">2021-05-28T09:46:00Z</dcterms:created>
  <dcterms:modified xsi:type="dcterms:W3CDTF">2023-12-15T01:22:53Z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20F497168B84419890D9AF1CC28AF20C_13</vt:lpwstr>
  </property>
  <property fmtid="{D5CDD505-2E9C-101B-9397-08002B2CF9AE}" pid="3" name="KSOProductBuildVer">
    <vt:lpwstr>2052-12.1.0.15990</vt:lpwstr>
  </property>
</Properties>
</file>